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0" r:id="rId2"/>
    <p:sldId id="258" r:id="rId3"/>
    <p:sldId id="269" r:id="rId4"/>
    <p:sldId id="270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8" r:id="rId18"/>
    <p:sldId id="318" r:id="rId19"/>
    <p:sldId id="317" r:id="rId20"/>
  </p:sldIdLst>
  <p:sldSz cx="12192000" cy="6858000"/>
  <p:notesSz cx="6858000" cy="9947275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7020304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7020304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7020304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7020304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7020304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7020304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7020304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7020304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7020304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858"/>
    <a:srgbClr val="00316C"/>
    <a:srgbClr val="005F94"/>
    <a:srgbClr val="0FA9FF"/>
    <a:srgbClr val="006DF0"/>
    <a:srgbClr val="006BD6"/>
    <a:srgbClr val="008CD6"/>
    <a:srgbClr val="0043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71" y="62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569BFD-8E8B-4503-88C7-15FEC312030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7C4805D-12BD-43D2-B4E5-3D0981BCEA6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44500" y="1243013"/>
            <a:ext cx="5969000" cy="3357562"/>
          </a:xfrm>
          <a:ln>
            <a:solidFill>
              <a:srgbClr val="000000"/>
            </a:solidFill>
            <a:miter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44500" y="1243013"/>
            <a:ext cx="5969000" cy="3357562"/>
          </a:xfrm>
          <a:ln>
            <a:solidFill>
              <a:srgbClr val="000000"/>
            </a:solidFill>
            <a:miter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44500" y="1243013"/>
            <a:ext cx="5969000" cy="3357562"/>
          </a:xfrm>
          <a:ln>
            <a:solidFill>
              <a:srgbClr val="000000"/>
            </a:solidFill>
            <a:miter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44500" y="1243013"/>
            <a:ext cx="5969000" cy="3357562"/>
          </a:xfrm>
          <a:ln>
            <a:solidFill>
              <a:srgbClr val="000000"/>
            </a:solidFill>
            <a:miter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44500" y="1243013"/>
            <a:ext cx="5969000" cy="3357562"/>
          </a:xfrm>
          <a:ln>
            <a:solidFill>
              <a:srgbClr val="000000"/>
            </a:solidFill>
            <a:miter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44500" y="1243013"/>
            <a:ext cx="5969000" cy="3357562"/>
          </a:xfrm>
          <a:ln>
            <a:solidFill>
              <a:srgbClr val="000000"/>
            </a:solidFill>
            <a:miter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44500" y="1243013"/>
            <a:ext cx="5969000" cy="3357562"/>
          </a:xfrm>
          <a:ln>
            <a:solidFill>
              <a:srgbClr val="000000"/>
            </a:solidFill>
            <a:miter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2"/>
          <a:srcRect b="53717"/>
          <a:stretch>
            <a:fillRect/>
          </a:stretch>
        </p:blipFill>
        <p:spPr>
          <a:xfrm>
            <a:off x="0" y="-25400"/>
            <a:ext cx="12192000" cy="490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4838700"/>
          </a:xfrm>
          <a:prstGeom prst="rect">
            <a:avLst/>
          </a:prstGeom>
          <a:solidFill>
            <a:srgbClr val="0043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4838700"/>
            <a:ext cx="12192000" cy="1143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sign by Tsinghua DNA Fund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0DB27E-CDBE-44FA-A418-B8EE1982D80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0" name="组合 14"/>
          <p:cNvGrpSpPr/>
          <p:nvPr userDrawn="1"/>
        </p:nvGrpSpPr>
        <p:grpSpPr>
          <a:xfrm>
            <a:off x="9474336" y="374650"/>
            <a:ext cx="2780030" cy="483235"/>
            <a:chOff x="633887" y="939137"/>
            <a:chExt cx="2535557" cy="483618"/>
          </a:xfrm>
        </p:grpSpPr>
        <p:grpSp>
          <p:nvGrpSpPr>
            <p:cNvPr id="3088" name="组合 15"/>
            <p:cNvGrpSpPr/>
            <p:nvPr/>
          </p:nvGrpSpPr>
          <p:grpSpPr>
            <a:xfrm>
              <a:off x="633887" y="939137"/>
              <a:ext cx="2535557" cy="483618"/>
              <a:chOff x="1459204" y="1198569"/>
              <a:chExt cx="2535557" cy="483618"/>
            </a:xfrm>
          </p:grpSpPr>
          <p:sp>
            <p:nvSpPr>
              <p:cNvPr id="21" name="文本框 28"/>
              <p:cNvSpPr txBox="1">
                <a:spLocks noChangeArrowheads="1"/>
              </p:cNvSpPr>
              <p:nvPr/>
            </p:nvSpPr>
            <p:spPr bwMode="auto">
              <a:xfrm>
                <a:off x="1459204" y="1436883"/>
                <a:ext cx="2535557" cy="24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 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INNOVATION-DRIVEN COMMUNITY</a:t>
                </a:r>
              </a:p>
            </p:txBody>
          </p:sp>
          <p:sp>
            <p:nvSpPr>
              <p:cNvPr id="22" name="文本框 29"/>
              <p:cNvSpPr txBox="1">
                <a:spLocks noChangeArrowheads="1"/>
              </p:cNvSpPr>
              <p:nvPr/>
            </p:nvSpPr>
            <p:spPr bwMode="auto">
              <a:xfrm>
                <a:off x="1508123" y="1198569"/>
                <a:ext cx="2079366" cy="306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陕西省创新驱动共同体</a:t>
                </a: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663300" y="1004286"/>
              <a:ext cx="0" cy="367056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5" name="图片 4" descr="logo透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34400" y="108585"/>
            <a:ext cx="1075690" cy="1029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/>
          <a:srcRect l="26785" t="2" r="21124" b="618"/>
          <a:stretch>
            <a:fillRect/>
          </a:stretch>
        </p:blipFill>
        <p:spPr>
          <a:xfrm>
            <a:off x="-41275" y="-25400"/>
            <a:ext cx="41529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4151313" cy="6858000"/>
          </a:xfrm>
          <a:prstGeom prst="rect">
            <a:avLst/>
          </a:prstGeom>
          <a:solidFill>
            <a:srgbClr val="0043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181475" y="0"/>
            <a:ext cx="0" cy="6858000"/>
          </a:xfrm>
          <a:prstGeom prst="line">
            <a:avLst/>
          </a:prstGeom>
          <a:ln>
            <a:solidFill>
              <a:srgbClr val="0043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0DB27E-CDBE-44FA-A418-B8EE1982D80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14"/>
          <p:cNvGrpSpPr/>
          <p:nvPr userDrawn="1"/>
        </p:nvGrpSpPr>
        <p:grpSpPr>
          <a:xfrm>
            <a:off x="9442586" y="485775"/>
            <a:ext cx="2780030" cy="483235"/>
            <a:chOff x="633887" y="939137"/>
            <a:chExt cx="2535557" cy="483618"/>
          </a:xfrm>
        </p:grpSpPr>
        <p:grpSp>
          <p:nvGrpSpPr>
            <p:cNvPr id="7" name="组合 15"/>
            <p:cNvGrpSpPr/>
            <p:nvPr/>
          </p:nvGrpSpPr>
          <p:grpSpPr>
            <a:xfrm>
              <a:off x="633887" y="939137"/>
              <a:ext cx="2535557" cy="483618"/>
              <a:chOff x="1459204" y="1198569"/>
              <a:chExt cx="2535557" cy="483618"/>
            </a:xfrm>
          </p:grpSpPr>
          <p:sp>
            <p:nvSpPr>
              <p:cNvPr id="10" name="文本框 28"/>
              <p:cNvSpPr txBox="1">
                <a:spLocks noChangeArrowheads="1"/>
              </p:cNvSpPr>
              <p:nvPr/>
            </p:nvSpPr>
            <p:spPr bwMode="auto">
              <a:xfrm>
                <a:off x="1459204" y="1436883"/>
                <a:ext cx="2535557" cy="24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  INNOVATION-DRIVEN COMMUNITY</a:t>
                </a:r>
              </a:p>
            </p:txBody>
          </p:sp>
          <p:sp>
            <p:nvSpPr>
              <p:cNvPr id="11" name="文本框 29"/>
              <p:cNvSpPr txBox="1">
                <a:spLocks noChangeArrowheads="1"/>
              </p:cNvSpPr>
              <p:nvPr/>
            </p:nvSpPr>
            <p:spPr bwMode="auto">
              <a:xfrm>
                <a:off x="1508123" y="1198569"/>
                <a:ext cx="2079366" cy="306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陕西省创新驱动共同体</a:t>
                </a: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663300" y="1004286"/>
              <a:ext cx="0" cy="367056"/>
            </a:xfrm>
            <a:prstGeom prst="line">
              <a:avLst/>
            </a:prstGeom>
            <a:ln w="6350">
              <a:solidFill>
                <a:srgbClr val="0031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 12" descr="logo透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36305" y="219075"/>
            <a:ext cx="1075690" cy="1029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rcRect t="8582" b="62230"/>
          <a:stretch>
            <a:fillRect/>
          </a:stretch>
        </p:blipFill>
        <p:spPr>
          <a:xfrm>
            <a:off x="0" y="1887538"/>
            <a:ext cx="12192000" cy="3090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>
            <a:off x="0" y="1893888"/>
            <a:ext cx="12192000" cy="3084513"/>
          </a:xfrm>
          <a:prstGeom prst="rect">
            <a:avLst/>
          </a:prstGeom>
          <a:solidFill>
            <a:srgbClr val="0043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-22860" y="5020945"/>
            <a:ext cx="12226290" cy="24765"/>
          </a:xfrm>
          <a:prstGeom prst="line">
            <a:avLst/>
          </a:prstGeom>
          <a:ln w="19050">
            <a:solidFill>
              <a:srgbClr val="0031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组合 14"/>
          <p:cNvGrpSpPr/>
          <p:nvPr userDrawn="1"/>
        </p:nvGrpSpPr>
        <p:grpSpPr>
          <a:xfrm>
            <a:off x="9442586" y="485775"/>
            <a:ext cx="2780030" cy="483235"/>
            <a:chOff x="633887" y="939137"/>
            <a:chExt cx="2535557" cy="483618"/>
          </a:xfrm>
        </p:grpSpPr>
        <p:grpSp>
          <p:nvGrpSpPr>
            <p:cNvPr id="12" name="组合 15"/>
            <p:cNvGrpSpPr/>
            <p:nvPr/>
          </p:nvGrpSpPr>
          <p:grpSpPr>
            <a:xfrm>
              <a:off x="633887" y="939137"/>
              <a:ext cx="2535557" cy="483618"/>
              <a:chOff x="1459204" y="1198569"/>
              <a:chExt cx="2535557" cy="483618"/>
            </a:xfrm>
          </p:grpSpPr>
          <p:sp>
            <p:nvSpPr>
              <p:cNvPr id="13" name="文本框 28"/>
              <p:cNvSpPr txBox="1">
                <a:spLocks noChangeArrowheads="1"/>
              </p:cNvSpPr>
              <p:nvPr/>
            </p:nvSpPr>
            <p:spPr bwMode="auto">
              <a:xfrm>
                <a:off x="1459204" y="1436883"/>
                <a:ext cx="2535557" cy="24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  INNOVATION-DRIVEN COMMUNITY</a:t>
                </a:r>
              </a:p>
            </p:txBody>
          </p:sp>
          <p:sp>
            <p:nvSpPr>
              <p:cNvPr id="14" name="文本框 29"/>
              <p:cNvSpPr txBox="1">
                <a:spLocks noChangeArrowheads="1"/>
              </p:cNvSpPr>
              <p:nvPr/>
            </p:nvSpPr>
            <p:spPr bwMode="auto">
              <a:xfrm>
                <a:off x="1508123" y="1198569"/>
                <a:ext cx="2079366" cy="306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陕西省创新驱动共同体</a:t>
                </a: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663300" y="1004286"/>
              <a:ext cx="0" cy="367056"/>
            </a:xfrm>
            <a:prstGeom prst="line">
              <a:avLst/>
            </a:prstGeom>
            <a:ln w="6350">
              <a:solidFill>
                <a:srgbClr val="0031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 descr="logo透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36305" y="219075"/>
            <a:ext cx="1075690" cy="1029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629400"/>
            <a:ext cx="12192000" cy="228600"/>
          </a:xfrm>
          <a:prstGeom prst="rect">
            <a:avLst/>
          </a:prstGeom>
          <a:solidFill>
            <a:srgbClr val="00438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-87630" y="6628130"/>
            <a:ext cx="12423775" cy="0"/>
          </a:xfrm>
          <a:prstGeom prst="line">
            <a:avLst/>
          </a:prstGeom>
          <a:ln>
            <a:solidFill>
              <a:srgbClr val="0043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5" name="Freeform 5"/>
          <p:cNvSpPr/>
          <p:nvPr userDrawn="1"/>
        </p:nvSpPr>
        <p:spPr>
          <a:xfrm rot="-1749767">
            <a:off x="4583113" y="-474662"/>
            <a:ext cx="5503862" cy="7219950"/>
          </a:xfrm>
          <a:custGeom>
            <a:avLst/>
            <a:gdLst/>
            <a:ahLst/>
            <a:cxnLst>
              <a:cxn ang="0">
                <a:pos x="994722" y="6774560"/>
              </a:cxn>
              <a:cxn ang="0">
                <a:pos x="1458925" y="7220690"/>
              </a:cxn>
              <a:cxn ang="0">
                <a:pos x="1923128" y="6774560"/>
              </a:cxn>
              <a:cxn ang="0">
                <a:pos x="5504126" y="6774560"/>
              </a:cxn>
              <a:cxn ang="0">
                <a:pos x="5023344" y="5865778"/>
              </a:cxn>
              <a:cxn ang="0">
                <a:pos x="4957029" y="3056814"/>
              </a:cxn>
              <a:cxn ang="0">
                <a:pos x="3266002" y="793119"/>
              </a:cxn>
              <a:cxn ang="0">
                <a:pos x="3083637" y="644409"/>
              </a:cxn>
              <a:cxn ang="0">
                <a:pos x="2901271" y="214803"/>
              </a:cxn>
              <a:cxn ang="0">
                <a:pos x="2752063" y="0"/>
              </a:cxn>
              <a:cxn ang="0">
                <a:pos x="2602855" y="214803"/>
              </a:cxn>
              <a:cxn ang="0">
                <a:pos x="2437068" y="644409"/>
              </a:cxn>
              <a:cxn ang="0">
                <a:pos x="2238124" y="793119"/>
              </a:cxn>
              <a:cxn ang="0">
                <a:pos x="563676" y="3056814"/>
              </a:cxn>
              <a:cxn ang="0">
                <a:pos x="480782" y="5865778"/>
              </a:cxn>
              <a:cxn ang="0">
                <a:pos x="0" y="6774560"/>
              </a:cxn>
              <a:cxn ang="0">
                <a:pos x="994722" y="6774560"/>
              </a:cxn>
            </a:cxnLst>
            <a:rect l="0" t="0" r="0" b="0"/>
            <a:pathLst>
              <a:path w="332" h="437">
                <a:moveTo>
                  <a:pt x="60" y="410"/>
                </a:moveTo>
                <a:cubicBezTo>
                  <a:pt x="61" y="425"/>
                  <a:pt x="73" y="437"/>
                  <a:pt x="88" y="437"/>
                </a:cubicBezTo>
                <a:cubicBezTo>
                  <a:pt x="103" y="437"/>
                  <a:pt x="115" y="425"/>
                  <a:pt x="116" y="410"/>
                </a:cubicBezTo>
                <a:cubicBezTo>
                  <a:pt x="332" y="410"/>
                  <a:pt x="332" y="410"/>
                  <a:pt x="332" y="410"/>
                </a:cubicBezTo>
                <a:cubicBezTo>
                  <a:pt x="318" y="403"/>
                  <a:pt x="305" y="371"/>
                  <a:pt x="303" y="355"/>
                </a:cubicBezTo>
                <a:cubicBezTo>
                  <a:pt x="302" y="344"/>
                  <a:pt x="299" y="257"/>
                  <a:pt x="299" y="185"/>
                </a:cubicBezTo>
                <a:cubicBezTo>
                  <a:pt x="299" y="126"/>
                  <a:pt x="252" y="56"/>
                  <a:pt x="197" y="48"/>
                </a:cubicBezTo>
                <a:cubicBezTo>
                  <a:pt x="189" y="47"/>
                  <a:pt x="187" y="42"/>
                  <a:pt x="186" y="39"/>
                </a:cubicBezTo>
                <a:cubicBezTo>
                  <a:pt x="184" y="36"/>
                  <a:pt x="179" y="22"/>
                  <a:pt x="175" y="13"/>
                </a:cubicBezTo>
                <a:cubicBezTo>
                  <a:pt x="172" y="4"/>
                  <a:pt x="169" y="0"/>
                  <a:pt x="166" y="0"/>
                </a:cubicBezTo>
                <a:cubicBezTo>
                  <a:pt x="163" y="0"/>
                  <a:pt x="160" y="5"/>
                  <a:pt x="157" y="13"/>
                </a:cubicBezTo>
                <a:cubicBezTo>
                  <a:pt x="153" y="22"/>
                  <a:pt x="148" y="36"/>
                  <a:pt x="147" y="39"/>
                </a:cubicBezTo>
                <a:cubicBezTo>
                  <a:pt x="145" y="42"/>
                  <a:pt x="143" y="47"/>
                  <a:pt x="135" y="48"/>
                </a:cubicBezTo>
                <a:cubicBezTo>
                  <a:pt x="80" y="56"/>
                  <a:pt x="34" y="126"/>
                  <a:pt x="34" y="185"/>
                </a:cubicBezTo>
                <a:cubicBezTo>
                  <a:pt x="34" y="257"/>
                  <a:pt x="30" y="344"/>
                  <a:pt x="29" y="355"/>
                </a:cubicBezTo>
                <a:cubicBezTo>
                  <a:pt x="27" y="371"/>
                  <a:pt x="14" y="403"/>
                  <a:pt x="0" y="410"/>
                </a:cubicBezTo>
                <a:cubicBezTo>
                  <a:pt x="60" y="410"/>
                  <a:pt x="60" y="410"/>
                  <a:pt x="60" y="410"/>
                </a:cubicBezTo>
                <a:close/>
              </a:path>
            </a:pathLst>
          </a:custGeom>
          <a:solidFill>
            <a:srgbClr val="008CD6">
              <a:alpha val="1961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0" name="组合 14"/>
          <p:cNvGrpSpPr/>
          <p:nvPr userDrawn="1"/>
        </p:nvGrpSpPr>
        <p:grpSpPr>
          <a:xfrm>
            <a:off x="9442586" y="485775"/>
            <a:ext cx="2780030" cy="483235"/>
            <a:chOff x="633887" y="939137"/>
            <a:chExt cx="2535557" cy="483618"/>
          </a:xfrm>
        </p:grpSpPr>
        <p:grpSp>
          <p:nvGrpSpPr>
            <p:cNvPr id="3088" name="组合 15"/>
            <p:cNvGrpSpPr/>
            <p:nvPr/>
          </p:nvGrpSpPr>
          <p:grpSpPr>
            <a:xfrm>
              <a:off x="633887" y="939137"/>
              <a:ext cx="2535557" cy="483618"/>
              <a:chOff x="1459204" y="1198569"/>
              <a:chExt cx="2535557" cy="483618"/>
            </a:xfrm>
          </p:grpSpPr>
          <p:sp>
            <p:nvSpPr>
              <p:cNvPr id="5" name="文本框 28"/>
              <p:cNvSpPr txBox="1">
                <a:spLocks noChangeArrowheads="1"/>
              </p:cNvSpPr>
              <p:nvPr/>
            </p:nvSpPr>
            <p:spPr bwMode="auto">
              <a:xfrm>
                <a:off x="1459204" y="1436883"/>
                <a:ext cx="2535557" cy="24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  INNOVATION-DRIVEN COMMUNITY</a:t>
                </a:r>
              </a:p>
            </p:txBody>
          </p:sp>
          <p:sp>
            <p:nvSpPr>
              <p:cNvPr id="6" name="文本框 29"/>
              <p:cNvSpPr txBox="1">
                <a:spLocks noChangeArrowheads="1"/>
              </p:cNvSpPr>
              <p:nvPr/>
            </p:nvSpPr>
            <p:spPr bwMode="auto">
              <a:xfrm>
                <a:off x="1508123" y="1198569"/>
                <a:ext cx="2079366" cy="306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陕西省创新驱动共同体</a:t>
                </a: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663300" y="1004286"/>
              <a:ext cx="0" cy="367056"/>
            </a:xfrm>
            <a:prstGeom prst="line">
              <a:avLst/>
            </a:prstGeom>
            <a:ln w="6350">
              <a:solidFill>
                <a:srgbClr val="0031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 descr="logo透明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36305" y="219075"/>
            <a:ext cx="1075690" cy="1029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14"/>
          <p:cNvGrpSpPr/>
          <p:nvPr userDrawn="1"/>
        </p:nvGrpSpPr>
        <p:grpSpPr>
          <a:xfrm>
            <a:off x="9442586" y="485775"/>
            <a:ext cx="2780030" cy="483235"/>
            <a:chOff x="633887" y="939137"/>
            <a:chExt cx="2535557" cy="483618"/>
          </a:xfrm>
        </p:grpSpPr>
        <p:grpSp>
          <p:nvGrpSpPr>
            <p:cNvPr id="7" name="组合 15"/>
            <p:cNvGrpSpPr/>
            <p:nvPr/>
          </p:nvGrpSpPr>
          <p:grpSpPr>
            <a:xfrm>
              <a:off x="633887" y="939137"/>
              <a:ext cx="2535557" cy="483618"/>
              <a:chOff x="1459204" y="1198569"/>
              <a:chExt cx="2535557" cy="483618"/>
            </a:xfrm>
          </p:grpSpPr>
          <p:sp>
            <p:nvSpPr>
              <p:cNvPr id="8" name="文本框 28"/>
              <p:cNvSpPr txBox="1">
                <a:spLocks noChangeArrowheads="1"/>
              </p:cNvSpPr>
              <p:nvPr/>
            </p:nvSpPr>
            <p:spPr bwMode="auto">
              <a:xfrm>
                <a:off x="1459204" y="1436883"/>
                <a:ext cx="2535557" cy="24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  INNOVATION-DRIVEN COMMUNITY</a:t>
                </a:r>
              </a:p>
            </p:txBody>
          </p:sp>
          <p:sp>
            <p:nvSpPr>
              <p:cNvPr id="9" name="文本框 29"/>
              <p:cNvSpPr txBox="1">
                <a:spLocks noChangeArrowheads="1"/>
              </p:cNvSpPr>
              <p:nvPr/>
            </p:nvSpPr>
            <p:spPr bwMode="auto">
              <a:xfrm>
                <a:off x="1508123" y="1198569"/>
                <a:ext cx="2079366" cy="306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陕西省创新驱动共同体</a:t>
                </a: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663300" y="1004286"/>
              <a:ext cx="0" cy="367056"/>
            </a:xfrm>
            <a:prstGeom prst="line">
              <a:avLst/>
            </a:prstGeom>
            <a:ln w="6350">
              <a:solidFill>
                <a:srgbClr val="0031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 descr="logo透明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36305" y="219075"/>
            <a:ext cx="1075690" cy="1029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0DB27E-CDBE-44FA-A418-B8EE1982D80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6" name="图片 11"/>
          <p:cNvPicPr>
            <a:picLocks noChangeAspect="1"/>
          </p:cNvPicPr>
          <p:nvPr userDrawn="1"/>
        </p:nvPicPr>
        <p:blipFill>
          <a:blip r:embed="rId2"/>
          <a:srcRect l="3189" r="2205" b="5675"/>
          <a:stretch>
            <a:fillRect/>
          </a:stretch>
        </p:blipFill>
        <p:spPr>
          <a:xfrm>
            <a:off x="-966470" y="0"/>
            <a:ext cx="13140690" cy="7026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 userDrawn="1"/>
        </p:nvSpPr>
        <p:spPr>
          <a:xfrm>
            <a:off x="-966470" y="0"/>
            <a:ext cx="12695555" cy="6356985"/>
          </a:xfrm>
          <a:prstGeom prst="rect">
            <a:avLst/>
          </a:prstGeom>
          <a:solidFill>
            <a:srgbClr val="004385">
              <a:alpha val="8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0" name="组合 14"/>
          <p:cNvGrpSpPr/>
          <p:nvPr userDrawn="1"/>
        </p:nvGrpSpPr>
        <p:grpSpPr>
          <a:xfrm>
            <a:off x="9111116" y="211455"/>
            <a:ext cx="2780030" cy="483235"/>
            <a:chOff x="633887" y="939137"/>
            <a:chExt cx="2535557" cy="483618"/>
          </a:xfrm>
        </p:grpSpPr>
        <p:grpSp>
          <p:nvGrpSpPr>
            <p:cNvPr id="3088" name="组合 15"/>
            <p:cNvGrpSpPr/>
            <p:nvPr/>
          </p:nvGrpSpPr>
          <p:grpSpPr>
            <a:xfrm>
              <a:off x="633887" y="939137"/>
              <a:ext cx="2535557" cy="483618"/>
              <a:chOff x="1459204" y="1198569"/>
              <a:chExt cx="2535557" cy="483618"/>
            </a:xfrm>
          </p:grpSpPr>
          <p:sp>
            <p:nvSpPr>
              <p:cNvPr id="21" name="文本框 28"/>
              <p:cNvSpPr txBox="1">
                <a:spLocks noChangeArrowheads="1"/>
              </p:cNvSpPr>
              <p:nvPr/>
            </p:nvSpPr>
            <p:spPr bwMode="auto">
              <a:xfrm>
                <a:off x="1459204" y="1436883"/>
                <a:ext cx="2535557" cy="245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16C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 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INNOVATION-DRIVEN COMMUNITY</a:t>
                </a:r>
              </a:p>
            </p:txBody>
          </p:sp>
          <p:sp>
            <p:nvSpPr>
              <p:cNvPr id="22" name="文本框 29"/>
              <p:cNvSpPr txBox="1">
                <a:spLocks noChangeArrowheads="1"/>
              </p:cNvSpPr>
              <p:nvPr/>
            </p:nvSpPr>
            <p:spPr bwMode="auto">
              <a:xfrm>
                <a:off x="1508123" y="1198569"/>
                <a:ext cx="2079366" cy="3069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7020304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" panose="02020703060505090304" pitchFamily="18" charset="0"/>
                    <a:ea typeface="微软雅黑 Light" pitchFamily="34" charset="-122"/>
                    <a:cs typeface="Times New Roman" panose="02020703060505090304" pitchFamily="18" charset="0"/>
                  </a:rPr>
                  <a:t>陕西省创新驱动共同体</a:t>
                </a: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663300" y="1004286"/>
              <a:ext cx="0" cy="367056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6" name="图片 5" descr="logo透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1180" y="-54610"/>
            <a:ext cx="1075690" cy="102997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9238615" y="6393180"/>
            <a:ext cx="233680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D</a:t>
            </a:r>
            <a:r>
              <a:rPr lang="en-US" altLang="zh-CN" sz="14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sym typeface="+mn-ea"/>
              </a:rPr>
              <a:t>esign by Tsinghua DNA Fund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2EE499-E129-4868-8670-16336DC115F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0DB27E-CDBE-44FA-A418-B8EE1982D80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4875" y="1654175"/>
            <a:ext cx="10634980" cy="307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说明：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1</a:t>
            </a:r>
            <a:r>
              <a:rPr lang="zh-CN" altLang="en-US">
                <a:solidFill>
                  <a:srgbClr val="FF0000"/>
                </a:solidFill>
              </a:rPr>
              <a:t>、请各位老师描述技术</a:t>
            </a:r>
            <a:r>
              <a:rPr lang="en-US" altLang="zh-CN">
                <a:solidFill>
                  <a:srgbClr val="FF0000"/>
                </a:solidFill>
              </a:rPr>
              <a:t>/</a:t>
            </a:r>
            <a:r>
              <a:rPr lang="zh-CN" altLang="en-US">
                <a:solidFill>
                  <a:srgbClr val="FF0000"/>
                </a:solidFill>
              </a:rPr>
              <a:t>产品的应用场景时，应有较为详尽的基础调研，每种应用场景会对应着相应的市场；</a:t>
            </a:r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2</a:t>
            </a:r>
            <a:r>
              <a:rPr lang="zh-CN" altLang="en-US">
                <a:solidFill>
                  <a:srgbClr val="FF0000"/>
                </a:solidFill>
              </a:rPr>
              <a:t>、根据每种技术应用场景，可测算出目标客户体量，再根据目标客户消费产品的体量，即可推导出市场规模；</a:t>
            </a:r>
          </a:p>
          <a:p>
            <a:endParaRPr lang="zh-CN" altLang="en-US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3</a:t>
            </a:r>
            <a:r>
              <a:rPr lang="zh-CN" altLang="en-US">
                <a:solidFill>
                  <a:srgbClr val="FF0000"/>
                </a:solidFill>
              </a:rPr>
              <a:t>、商业模式的本质是如何赚钱。根据分析出的目标客户的特点，形成一套市场打法，占领目标市场，获得利润。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279400" y="2844800"/>
            <a:ext cx="11633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  市场规模测算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5"/>
          <p:cNvSpPr txBox="1"/>
          <p:nvPr/>
        </p:nvSpPr>
        <p:spPr>
          <a:xfrm>
            <a:off x="684213" y="657225"/>
            <a:ext cx="46005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市场规模测算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4675" y="2264410"/>
            <a:ext cx="4754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本章节主要介绍技术应用场景的市场规模测算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279400" y="2844800"/>
            <a:ext cx="11633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  商业模式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5"/>
          <p:cNvSpPr txBox="1"/>
          <p:nvPr/>
        </p:nvSpPr>
        <p:spPr>
          <a:xfrm>
            <a:off x="684213" y="657225"/>
            <a:ext cx="46005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商业模式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4675" y="2264410"/>
            <a:ext cx="4983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本章节主要介绍项目的商业模式，即如何挣钱。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279400" y="2844800"/>
            <a:ext cx="11633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  竞争对手介绍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5"/>
          <p:cNvSpPr txBox="1"/>
          <p:nvPr/>
        </p:nvSpPr>
        <p:spPr>
          <a:xfrm>
            <a:off x="684213" y="657225"/>
            <a:ext cx="46005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竞争对手介绍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4675" y="2264410"/>
            <a:ext cx="8183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本章节主要介绍项目在国内、国际的竞争对手的情况，并阐述本项目的竞争优势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279400" y="2844800"/>
            <a:ext cx="11633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  发展规划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1169988" y="3384550"/>
            <a:ext cx="9879013" cy="15875"/>
          </a:xfrm>
          <a:prstGeom prst="line">
            <a:avLst/>
          </a:prstGeom>
          <a:ln>
            <a:solidFill>
              <a:srgbClr val="0031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文本框 1"/>
          <p:cNvSpPr txBox="1"/>
          <p:nvPr/>
        </p:nvSpPr>
        <p:spPr>
          <a:xfrm>
            <a:off x="684213" y="657225"/>
            <a:ext cx="25669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发展规划</a:t>
            </a:r>
          </a:p>
        </p:txBody>
      </p:sp>
      <p:grpSp>
        <p:nvGrpSpPr>
          <p:cNvPr id="22532" name="组合 4"/>
          <p:cNvGrpSpPr/>
          <p:nvPr/>
        </p:nvGrpSpPr>
        <p:grpSpPr>
          <a:xfrm>
            <a:off x="1119188" y="3284538"/>
            <a:ext cx="214312" cy="214312"/>
            <a:chOff x="1384300" y="3073400"/>
            <a:chExt cx="457200" cy="457200"/>
          </a:xfrm>
        </p:grpSpPr>
        <p:sp>
          <p:nvSpPr>
            <p:cNvPr id="3" name="椭圆 2"/>
            <p:cNvSpPr/>
            <p:nvPr/>
          </p:nvSpPr>
          <p:spPr>
            <a:xfrm>
              <a:off x="1384300" y="3073400"/>
              <a:ext cx="457200" cy="457200"/>
            </a:xfrm>
            <a:prstGeom prst="ellipse">
              <a:avLst/>
            </a:prstGeom>
            <a:solidFill>
              <a:srgbClr val="003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504950" y="3194050"/>
              <a:ext cx="215900" cy="21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2533" name="组合 7"/>
          <p:cNvGrpSpPr/>
          <p:nvPr/>
        </p:nvGrpSpPr>
        <p:grpSpPr>
          <a:xfrm>
            <a:off x="2984500" y="3284538"/>
            <a:ext cx="214313" cy="214312"/>
            <a:chOff x="1384300" y="3073400"/>
            <a:chExt cx="457200" cy="457200"/>
          </a:xfrm>
        </p:grpSpPr>
        <p:sp>
          <p:nvSpPr>
            <p:cNvPr id="9" name="椭圆 8"/>
            <p:cNvSpPr/>
            <p:nvPr/>
          </p:nvSpPr>
          <p:spPr>
            <a:xfrm>
              <a:off x="1384300" y="3073400"/>
              <a:ext cx="457200" cy="457200"/>
            </a:xfrm>
            <a:prstGeom prst="ellipse">
              <a:avLst/>
            </a:prstGeom>
            <a:solidFill>
              <a:srgbClr val="003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504950" y="3194050"/>
              <a:ext cx="215900" cy="21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2534" name="组合 10"/>
          <p:cNvGrpSpPr/>
          <p:nvPr/>
        </p:nvGrpSpPr>
        <p:grpSpPr>
          <a:xfrm>
            <a:off x="4905375" y="3284538"/>
            <a:ext cx="214313" cy="214312"/>
            <a:chOff x="1384300" y="3073400"/>
            <a:chExt cx="457200" cy="457200"/>
          </a:xfrm>
        </p:grpSpPr>
        <p:sp>
          <p:nvSpPr>
            <p:cNvPr id="12" name="椭圆 11"/>
            <p:cNvSpPr/>
            <p:nvPr/>
          </p:nvSpPr>
          <p:spPr>
            <a:xfrm>
              <a:off x="1384300" y="3073400"/>
              <a:ext cx="457200" cy="457200"/>
            </a:xfrm>
            <a:prstGeom prst="ellipse">
              <a:avLst/>
            </a:prstGeom>
            <a:solidFill>
              <a:srgbClr val="003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504950" y="3194050"/>
              <a:ext cx="215900" cy="21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2535" name="组合 13"/>
          <p:cNvGrpSpPr/>
          <p:nvPr/>
        </p:nvGrpSpPr>
        <p:grpSpPr>
          <a:xfrm>
            <a:off x="7042150" y="3284538"/>
            <a:ext cx="214313" cy="214312"/>
            <a:chOff x="1384300" y="3073400"/>
            <a:chExt cx="457200" cy="457200"/>
          </a:xfrm>
        </p:grpSpPr>
        <p:sp>
          <p:nvSpPr>
            <p:cNvPr id="15" name="椭圆 14"/>
            <p:cNvSpPr/>
            <p:nvPr/>
          </p:nvSpPr>
          <p:spPr>
            <a:xfrm>
              <a:off x="1384300" y="3073400"/>
              <a:ext cx="457200" cy="457200"/>
            </a:xfrm>
            <a:prstGeom prst="ellipse">
              <a:avLst/>
            </a:prstGeom>
            <a:solidFill>
              <a:srgbClr val="003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504950" y="3194050"/>
              <a:ext cx="215900" cy="21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2536" name="组合 16"/>
          <p:cNvGrpSpPr/>
          <p:nvPr/>
        </p:nvGrpSpPr>
        <p:grpSpPr>
          <a:xfrm>
            <a:off x="11033125" y="3284538"/>
            <a:ext cx="214313" cy="214312"/>
            <a:chOff x="1384300" y="3073400"/>
            <a:chExt cx="457200" cy="457200"/>
          </a:xfrm>
        </p:grpSpPr>
        <p:sp>
          <p:nvSpPr>
            <p:cNvPr id="18" name="椭圆 17"/>
            <p:cNvSpPr/>
            <p:nvPr/>
          </p:nvSpPr>
          <p:spPr>
            <a:xfrm>
              <a:off x="1384300" y="3073400"/>
              <a:ext cx="457200" cy="457200"/>
            </a:xfrm>
            <a:prstGeom prst="ellipse">
              <a:avLst/>
            </a:prstGeom>
            <a:solidFill>
              <a:srgbClr val="003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504950" y="3194050"/>
              <a:ext cx="215900" cy="21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537" name="文本框 19"/>
          <p:cNvSpPr txBox="1"/>
          <p:nvPr/>
        </p:nvSpPr>
        <p:spPr>
          <a:xfrm>
            <a:off x="412750" y="2849563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600" dirty="0">
                <a:latin typeface="微软雅黑 Light" pitchFamily="34" charset="-122"/>
                <a:ea typeface="微软雅黑 Light" pitchFamily="34" charset="-122"/>
              </a:rPr>
              <a:t>2019.7</a:t>
            </a:r>
            <a:endParaRPr lang="zh-CN" altLang="en-US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2538" name="文本框 20"/>
          <p:cNvSpPr txBox="1"/>
          <p:nvPr/>
        </p:nvSpPr>
        <p:spPr>
          <a:xfrm>
            <a:off x="412750" y="3695700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latin typeface="微软雅黑 Light" pitchFamily="34" charset="-122"/>
                <a:ea typeface="微软雅黑 Light" pitchFamily="34" charset="-122"/>
              </a:rPr>
              <a:t>标志性节点</a:t>
            </a:r>
          </a:p>
        </p:txBody>
      </p:sp>
      <p:sp>
        <p:nvSpPr>
          <p:cNvPr id="22539" name="文本框 21"/>
          <p:cNvSpPr txBox="1"/>
          <p:nvPr/>
        </p:nvSpPr>
        <p:spPr>
          <a:xfrm>
            <a:off x="2279650" y="2849563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latin typeface="微软雅黑 Light" pitchFamily="34" charset="-122"/>
                <a:ea typeface="微软雅黑 Light" pitchFamily="34" charset="-122"/>
              </a:rPr>
              <a:t>标志性节点</a:t>
            </a:r>
          </a:p>
        </p:txBody>
      </p:sp>
      <p:sp>
        <p:nvSpPr>
          <p:cNvPr id="22540" name="文本框 22"/>
          <p:cNvSpPr txBox="1"/>
          <p:nvPr/>
        </p:nvSpPr>
        <p:spPr>
          <a:xfrm>
            <a:off x="2279650" y="3695700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600" dirty="0">
                <a:latin typeface="微软雅黑 Light" pitchFamily="34" charset="-122"/>
                <a:ea typeface="微软雅黑 Light" pitchFamily="34" charset="-122"/>
              </a:rPr>
              <a:t>2020.1</a:t>
            </a:r>
            <a:endParaRPr lang="zh-CN" altLang="en-US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2541" name="文本框 23"/>
          <p:cNvSpPr txBox="1"/>
          <p:nvPr/>
        </p:nvSpPr>
        <p:spPr>
          <a:xfrm>
            <a:off x="4210050" y="2849563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600" dirty="0">
                <a:latin typeface="微软雅黑 Light" pitchFamily="34" charset="-122"/>
                <a:ea typeface="微软雅黑 Light" pitchFamily="34" charset="-122"/>
              </a:rPr>
              <a:t>2020.5</a:t>
            </a:r>
            <a:endParaRPr lang="zh-CN" altLang="en-US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2542" name="文本框 24"/>
          <p:cNvSpPr txBox="1"/>
          <p:nvPr/>
        </p:nvSpPr>
        <p:spPr>
          <a:xfrm>
            <a:off x="4210050" y="3695700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latin typeface="微软雅黑 Light" pitchFamily="34" charset="-122"/>
                <a:ea typeface="微软雅黑 Light" pitchFamily="34" charset="-122"/>
              </a:rPr>
              <a:t>标志性节点</a:t>
            </a:r>
          </a:p>
        </p:txBody>
      </p:sp>
      <p:sp>
        <p:nvSpPr>
          <p:cNvPr id="22543" name="文本框 25"/>
          <p:cNvSpPr txBox="1"/>
          <p:nvPr/>
        </p:nvSpPr>
        <p:spPr>
          <a:xfrm>
            <a:off x="6329363" y="2849563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latin typeface="微软雅黑 Light" pitchFamily="34" charset="-122"/>
                <a:ea typeface="微软雅黑 Light" pitchFamily="34" charset="-122"/>
              </a:rPr>
              <a:t>标志性节点</a:t>
            </a:r>
          </a:p>
        </p:txBody>
      </p:sp>
      <p:sp>
        <p:nvSpPr>
          <p:cNvPr id="22544" name="文本框 26"/>
          <p:cNvSpPr txBox="1"/>
          <p:nvPr/>
        </p:nvSpPr>
        <p:spPr>
          <a:xfrm>
            <a:off x="6329363" y="3695700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600" dirty="0">
                <a:latin typeface="微软雅黑 Light" pitchFamily="34" charset="-122"/>
                <a:ea typeface="微软雅黑 Light" pitchFamily="34" charset="-122"/>
              </a:rPr>
              <a:t>2020.7</a:t>
            </a:r>
            <a:endParaRPr lang="zh-CN" altLang="en-US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22545" name="组合 27"/>
          <p:cNvGrpSpPr/>
          <p:nvPr/>
        </p:nvGrpSpPr>
        <p:grpSpPr>
          <a:xfrm>
            <a:off x="9078913" y="3284538"/>
            <a:ext cx="214312" cy="214312"/>
            <a:chOff x="1384300" y="3073400"/>
            <a:chExt cx="457200" cy="457200"/>
          </a:xfrm>
        </p:grpSpPr>
        <p:sp>
          <p:nvSpPr>
            <p:cNvPr id="29" name="椭圆 28"/>
            <p:cNvSpPr/>
            <p:nvPr/>
          </p:nvSpPr>
          <p:spPr>
            <a:xfrm>
              <a:off x="1384300" y="3073400"/>
              <a:ext cx="457200" cy="457200"/>
            </a:xfrm>
            <a:prstGeom prst="ellipse">
              <a:avLst/>
            </a:prstGeom>
            <a:solidFill>
              <a:srgbClr val="003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504950" y="3194050"/>
              <a:ext cx="215900" cy="215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546" name="文本框 30"/>
          <p:cNvSpPr txBox="1"/>
          <p:nvPr/>
        </p:nvSpPr>
        <p:spPr>
          <a:xfrm>
            <a:off x="8383588" y="2849563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600" dirty="0">
                <a:latin typeface="微软雅黑 Light" pitchFamily="34" charset="-122"/>
                <a:ea typeface="微软雅黑 Light" pitchFamily="34" charset="-122"/>
              </a:rPr>
              <a:t>2020.11</a:t>
            </a:r>
            <a:endParaRPr lang="zh-CN" altLang="en-US" sz="16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2547" name="文本框 31"/>
          <p:cNvSpPr txBox="1"/>
          <p:nvPr/>
        </p:nvSpPr>
        <p:spPr>
          <a:xfrm>
            <a:off x="8383588" y="3695700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latin typeface="微软雅黑 Light" pitchFamily="34" charset="-122"/>
                <a:ea typeface="微软雅黑 Light" pitchFamily="34" charset="-122"/>
              </a:rPr>
              <a:t>标志性节点</a:t>
            </a:r>
          </a:p>
        </p:txBody>
      </p:sp>
      <p:sp>
        <p:nvSpPr>
          <p:cNvPr id="22548" name="文本框 34"/>
          <p:cNvSpPr txBox="1"/>
          <p:nvPr/>
        </p:nvSpPr>
        <p:spPr>
          <a:xfrm>
            <a:off x="10337800" y="2849563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latin typeface="微软雅黑 Light" pitchFamily="34" charset="-122"/>
                <a:ea typeface="微软雅黑 Light" pitchFamily="34" charset="-122"/>
              </a:rPr>
              <a:t>标志性节点</a:t>
            </a:r>
          </a:p>
        </p:txBody>
      </p:sp>
      <p:sp>
        <p:nvSpPr>
          <p:cNvPr id="22549" name="文本框 35"/>
          <p:cNvSpPr txBox="1"/>
          <p:nvPr/>
        </p:nvSpPr>
        <p:spPr>
          <a:xfrm>
            <a:off x="10337800" y="3695700"/>
            <a:ext cx="16256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600" dirty="0">
                <a:latin typeface="微软雅黑 Light" pitchFamily="34" charset="-122"/>
                <a:ea typeface="微软雅黑 Light" pitchFamily="34" charset="-122"/>
              </a:rPr>
              <a:t>2021.1</a:t>
            </a:r>
            <a:endParaRPr lang="zh-CN" altLang="en-US" sz="1600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1"/>
          <p:cNvSpPr txBox="1"/>
          <p:nvPr/>
        </p:nvSpPr>
        <p:spPr>
          <a:xfrm>
            <a:off x="684213" y="657225"/>
            <a:ext cx="25669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资金需求与使用规划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4675" y="2264410"/>
            <a:ext cx="7726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本章节主要介绍项目发展所需要的资金，以及获得资金后的资金使用规划。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文本框 13"/>
          <p:cNvSpPr txBox="1"/>
          <p:nvPr/>
        </p:nvSpPr>
        <p:spPr>
          <a:xfrm>
            <a:off x="173038" y="2076450"/>
            <a:ext cx="5311775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感谢观看</a:t>
            </a:r>
          </a:p>
        </p:txBody>
      </p:sp>
      <p:sp>
        <p:nvSpPr>
          <p:cNvPr id="26629" name="文本框 14"/>
          <p:cNvSpPr txBox="1"/>
          <p:nvPr/>
        </p:nvSpPr>
        <p:spPr>
          <a:xfrm>
            <a:off x="173038" y="3311525"/>
            <a:ext cx="3875087" cy="1373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ts val="25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结束语：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xxxxxxxxxxxxxxxxxxxx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xxxxxxxxxxxxxxx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xxxxxxxxxxxx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8"/>
          <p:cNvSpPr txBox="1"/>
          <p:nvPr/>
        </p:nvSpPr>
        <p:spPr>
          <a:xfrm>
            <a:off x="279400" y="2136775"/>
            <a:ext cx="116332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7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（项目标题）</a:t>
            </a:r>
          </a:p>
        </p:txBody>
      </p:sp>
      <p:sp>
        <p:nvSpPr>
          <p:cNvPr id="9219" name="文本框 2"/>
          <p:cNvSpPr txBox="1"/>
          <p:nvPr/>
        </p:nvSpPr>
        <p:spPr>
          <a:xfrm>
            <a:off x="4216400" y="5200333"/>
            <a:ext cx="37592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latin typeface="微软雅黑 Light" pitchFamily="34" charset="-122"/>
                <a:ea typeface="微软雅黑 Light" pitchFamily="34" charset="-122"/>
              </a:rPr>
              <a:t>老师姓名：某某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latin typeface="微软雅黑 Light" pitchFamily="34" charset="-122"/>
                <a:ea typeface="微软雅黑 Light" pitchFamily="34" charset="-122"/>
              </a:rPr>
              <a:t>或</a:t>
            </a: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000" dirty="0">
                <a:latin typeface="微软雅黑 Light" pitchFamily="34" charset="-122"/>
                <a:ea typeface="微软雅黑 Light" pitchFamily="34" charset="-122"/>
              </a:rPr>
              <a:t>某某团队</a:t>
            </a:r>
          </a:p>
        </p:txBody>
      </p:sp>
      <p:sp>
        <p:nvSpPr>
          <p:cNvPr id="9220" name="文本框 89"/>
          <p:cNvSpPr txBox="1"/>
          <p:nvPr/>
        </p:nvSpPr>
        <p:spPr>
          <a:xfrm>
            <a:off x="2741613" y="3413125"/>
            <a:ext cx="6708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XXXXXXXXXXXXXXX</a:t>
            </a:r>
            <a:r>
              <a:rPr lang="zh-CN" altLang="en-US" sz="1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（</a:t>
            </a:r>
            <a:r>
              <a:rPr lang="zh-CN" altLang="en-US" sz="1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+mn-ea"/>
              </a:rPr>
              <a:t>项目名称副标题</a:t>
            </a:r>
            <a:r>
              <a:rPr lang="zh-CN" altLang="en-US" sz="18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2435225" y="898525"/>
            <a:ext cx="16256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 eaLnBrk="1" hangingPunct="1"/>
            <a:r>
              <a:rPr lang="zh-CN" altLang="en-US" sz="4400" dirty="0">
                <a:solidFill>
                  <a:schemeClr val="bg1"/>
                </a:solidFill>
                <a:latin typeface="华康俪金黑W8" pitchFamily="49" charset="-122"/>
                <a:ea typeface="华康俪金黑W8" pitchFamily="49" charset="-122"/>
              </a:rPr>
              <a:t>提纲</a:t>
            </a:r>
          </a:p>
        </p:txBody>
      </p:sp>
      <p:sp>
        <p:nvSpPr>
          <p:cNvPr id="16387" name="文本框 2"/>
          <p:cNvSpPr txBox="1"/>
          <p:nvPr/>
        </p:nvSpPr>
        <p:spPr>
          <a:xfrm>
            <a:off x="2376488" y="1589088"/>
            <a:ext cx="18907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ONTENTS</a:t>
            </a:r>
            <a:endParaRPr lang="zh-CN" altLang="en-US" sz="3200" dirty="0">
              <a:solidFill>
                <a:schemeClr val="bg1"/>
              </a:solidFill>
              <a:latin typeface="Aparajita" pitchFamily="34" charset="0"/>
              <a:ea typeface="Aparajita" pitchFamily="34" charset="0"/>
            </a:endParaRPr>
          </a:p>
        </p:txBody>
      </p:sp>
      <p:sp>
        <p:nvSpPr>
          <p:cNvPr id="16388" name="文本框 3"/>
          <p:cNvSpPr txBox="1"/>
          <p:nvPr/>
        </p:nvSpPr>
        <p:spPr>
          <a:xfrm>
            <a:off x="1457325" y="619125"/>
            <a:ext cx="876300" cy="221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3800" dirty="0">
                <a:solidFill>
                  <a:schemeClr val="bg1"/>
                </a:solidFill>
                <a:latin typeface="Aparajita" pitchFamily="34" charset="0"/>
                <a:cs typeface="Aparajita" pitchFamily="34" charset="0"/>
              </a:rPr>
              <a:t>C</a:t>
            </a:r>
            <a:endParaRPr lang="zh-CN" altLang="en-US" sz="13800" dirty="0">
              <a:solidFill>
                <a:schemeClr val="bg1"/>
              </a:solidFill>
              <a:latin typeface="Aparajita" pitchFamily="34" charset="0"/>
              <a:ea typeface="Aparajita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422525" y="1633538"/>
            <a:ext cx="171450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0" name="文本框 13"/>
          <p:cNvSpPr txBox="1"/>
          <p:nvPr/>
        </p:nvSpPr>
        <p:spPr>
          <a:xfrm>
            <a:off x="6969125" y="1481138"/>
            <a:ext cx="3860800" cy="373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ts val="22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316C"/>
                </a:solidFill>
                <a:latin typeface="微软雅黑 Light" pitchFamily="34" charset="-122"/>
                <a:ea typeface="微软雅黑 Light" pitchFamily="34" charset="-122"/>
              </a:rPr>
              <a:t>核心技术介绍</a:t>
            </a:r>
          </a:p>
        </p:txBody>
      </p:sp>
      <p:sp>
        <p:nvSpPr>
          <p:cNvPr id="16391" name="文本框 13"/>
          <p:cNvSpPr txBox="1"/>
          <p:nvPr/>
        </p:nvSpPr>
        <p:spPr>
          <a:xfrm>
            <a:off x="7651750" y="2166938"/>
            <a:ext cx="3860800" cy="373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ts val="22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316C"/>
                </a:solidFill>
                <a:latin typeface="微软雅黑 Light" pitchFamily="34" charset="-122"/>
                <a:ea typeface="微软雅黑 Light" pitchFamily="34" charset="-122"/>
              </a:rPr>
              <a:t>实验室</a:t>
            </a:r>
            <a:r>
              <a:rPr lang="en-US" altLang="zh-CN" sz="1800" dirty="0">
                <a:solidFill>
                  <a:srgbClr val="00316C"/>
                </a:solidFill>
                <a:latin typeface="微软雅黑 Light" pitchFamily="34" charset="-122"/>
                <a:ea typeface="微软雅黑 Light" pitchFamily="34" charset="-122"/>
              </a:rPr>
              <a:t>/</a:t>
            </a:r>
            <a:r>
              <a:rPr lang="zh-CN" altLang="en-US" sz="1800" dirty="0">
                <a:solidFill>
                  <a:srgbClr val="00316C"/>
                </a:solidFill>
                <a:latin typeface="微软雅黑 Light" pitchFamily="34" charset="-122"/>
                <a:ea typeface="微软雅黑 Light" pitchFamily="34" charset="-122"/>
              </a:rPr>
              <a:t>团队介绍</a:t>
            </a:r>
          </a:p>
        </p:txBody>
      </p:sp>
      <p:sp>
        <p:nvSpPr>
          <p:cNvPr id="16392" name="文本框 13"/>
          <p:cNvSpPr txBox="1"/>
          <p:nvPr/>
        </p:nvSpPr>
        <p:spPr>
          <a:xfrm>
            <a:off x="6985000" y="2852738"/>
            <a:ext cx="3860800" cy="373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ts val="22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316C"/>
                </a:solidFill>
                <a:latin typeface="微软雅黑 Light" pitchFamily="34" charset="-122"/>
                <a:ea typeface="微软雅黑 Light" pitchFamily="34" charset="-122"/>
              </a:rPr>
              <a:t>技术的应用场景</a:t>
            </a:r>
          </a:p>
        </p:txBody>
      </p:sp>
      <p:sp>
        <p:nvSpPr>
          <p:cNvPr id="16393" name="文本框 13"/>
          <p:cNvSpPr txBox="1"/>
          <p:nvPr/>
        </p:nvSpPr>
        <p:spPr>
          <a:xfrm>
            <a:off x="7604125" y="3538538"/>
            <a:ext cx="3860800" cy="373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ts val="22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316C"/>
                </a:solidFill>
                <a:latin typeface="微软雅黑 Light" pitchFamily="34" charset="-122"/>
                <a:ea typeface="微软雅黑 Light" pitchFamily="34" charset="-122"/>
              </a:rPr>
              <a:t>市场规模测算</a:t>
            </a:r>
          </a:p>
        </p:txBody>
      </p:sp>
      <p:sp>
        <p:nvSpPr>
          <p:cNvPr id="16394" name="文本框 13"/>
          <p:cNvSpPr txBox="1"/>
          <p:nvPr/>
        </p:nvSpPr>
        <p:spPr>
          <a:xfrm>
            <a:off x="7000875" y="4222750"/>
            <a:ext cx="3860800" cy="373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ts val="22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316C"/>
                </a:solidFill>
                <a:latin typeface="微软雅黑 Light" pitchFamily="34" charset="-122"/>
                <a:ea typeface="微软雅黑 Light" pitchFamily="34" charset="-122"/>
              </a:rPr>
              <a:t>商业模式</a:t>
            </a:r>
          </a:p>
        </p:txBody>
      </p:sp>
      <p:sp>
        <p:nvSpPr>
          <p:cNvPr id="16395" name="文本框 13"/>
          <p:cNvSpPr txBox="1"/>
          <p:nvPr/>
        </p:nvSpPr>
        <p:spPr>
          <a:xfrm>
            <a:off x="7620000" y="4908550"/>
            <a:ext cx="3860800" cy="373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ts val="22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316C"/>
                </a:solidFill>
                <a:latin typeface="微软雅黑 Light" pitchFamily="34" charset="-122"/>
                <a:ea typeface="微软雅黑 Light" pitchFamily="34" charset="-122"/>
              </a:rPr>
              <a:t>竞争对手介绍</a:t>
            </a:r>
          </a:p>
        </p:txBody>
      </p:sp>
      <p:sp>
        <p:nvSpPr>
          <p:cNvPr id="61" name="椭圆 60"/>
          <p:cNvSpPr/>
          <p:nvPr/>
        </p:nvSpPr>
        <p:spPr>
          <a:xfrm>
            <a:off x="6614795" y="1492250"/>
            <a:ext cx="343535" cy="342900"/>
          </a:xfrm>
          <a:prstGeom prst="ellipse">
            <a:avLst/>
          </a:prstGeom>
          <a:solidFill>
            <a:srgbClr val="003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</a:p>
        </p:txBody>
      </p:sp>
      <p:sp>
        <p:nvSpPr>
          <p:cNvPr id="68" name="椭圆 67"/>
          <p:cNvSpPr/>
          <p:nvPr/>
        </p:nvSpPr>
        <p:spPr>
          <a:xfrm>
            <a:off x="7297420" y="2167255"/>
            <a:ext cx="343535" cy="342900"/>
          </a:xfrm>
          <a:prstGeom prst="ellipse">
            <a:avLst/>
          </a:prstGeom>
          <a:solidFill>
            <a:srgbClr val="003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</a:p>
        </p:txBody>
      </p:sp>
      <p:sp>
        <p:nvSpPr>
          <p:cNvPr id="71" name="椭圆 70"/>
          <p:cNvSpPr/>
          <p:nvPr/>
        </p:nvSpPr>
        <p:spPr>
          <a:xfrm>
            <a:off x="6630670" y="2892425"/>
            <a:ext cx="343535" cy="342900"/>
          </a:xfrm>
          <a:prstGeom prst="ellipse">
            <a:avLst/>
          </a:prstGeom>
          <a:solidFill>
            <a:srgbClr val="003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</a:p>
        </p:txBody>
      </p:sp>
      <p:sp>
        <p:nvSpPr>
          <p:cNvPr id="74" name="椭圆 73"/>
          <p:cNvSpPr/>
          <p:nvPr/>
        </p:nvSpPr>
        <p:spPr>
          <a:xfrm>
            <a:off x="7249795" y="3565525"/>
            <a:ext cx="343535" cy="342900"/>
          </a:xfrm>
          <a:prstGeom prst="ellipse">
            <a:avLst/>
          </a:prstGeom>
          <a:solidFill>
            <a:srgbClr val="003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</a:p>
        </p:txBody>
      </p:sp>
      <p:sp>
        <p:nvSpPr>
          <p:cNvPr id="77" name="椭圆 76"/>
          <p:cNvSpPr/>
          <p:nvPr/>
        </p:nvSpPr>
        <p:spPr>
          <a:xfrm>
            <a:off x="6637020" y="4237355"/>
            <a:ext cx="342265" cy="342900"/>
          </a:xfrm>
          <a:prstGeom prst="ellipse">
            <a:avLst/>
          </a:prstGeom>
          <a:solidFill>
            <a:srgbClr val="003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</a:p>
        </p:txBody>
      </p:sp>
      <p:sp>
        <p:nvSpPr>
          <p:cNvPr id="80" name="椭圆 79"/>
          <p:cNvSpPr/>
          <p:nvPr/>
        </p:nvSpPr>
        <p:spPr>
          <a:xfrm>
            <a:off x="7254240" y="4911725"/>
            <a:ext cx="344170" cy="342900"/>
          </a:xfrm>
          <a:prstGeom prst="ellipse">
            <a:avLst/>
          </a:prstGeom>
          <a:solidFill>
            <a:srgbClr val="003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</a:p>
        </p:txBody>
      </p:sp>
      <p:sp>
        <p:nvSpPr>
          <p:cNvPr id="2" name="文本框 13"/>
          <p:cNvSpPr txBox="1"/>
          <p:nvPr/>
        </p:nvSpPr>
        <p:spPr>
          <a:xfrm>
            <a:off x="7000875" y="5585460"/>
            <a:ext cx="3860800" cy="373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ts val="22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00316C"/>
                </a:solidFill>
                <a:latin typeface="微软雅黑 Light" pitchFamily="34" charset="-122"/>
                <a:ea typeface="微软雅黑 Light" pitchFamily="34" charset="-122"/>
              </a:rPr>
              <a:t>发展规划</a:t>
            </a:r>
          </a:p>
        </p:txBody>
      </p:sp>
      <p:sp>
        <p:nvSpPr>
          <p:cNvPr id="3" name="椭圆 2"/>
          <p:cNvSpPr/>
          <p:nvPr/>
        </p:nvSpPr>
        <p:spPr>
          <a:xfrm>
            <a:off x="6637020" y="5600065"/>
            <a:ext cx="342265" cy="342900"/>
          </a:xfrm>
          <a:prstGeom prst="ellipse">
            <a:avLst/>
          </a:prstGeom>
          <a:solidFill>
            <a:srgbClr val="0031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279400" y="2844800"/>
            <a:ext cx="11633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  核心技术介绍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5"/>
          <p:cNvSpPr txBox="1"/>
          <p:nvPr/>
        </p:nvSpPr>
        <p:spPr>
          <a:xfrm>
            <a:off x="684213" y="657225"/>
            <a:ext cx="46005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核心技术介绍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4675" y="2264410"/>
            <a:ext cx="5440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本章节主要介绍项目的核心技术以及技术专利等信息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279400" y="2844800"/>
            <a:ext cx="11633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  团队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实验室介绍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5"/>
          <p:cNvSpPr txBox="1"/>
          <p:nvPr/>
        </p:nvSpPr>
        <p:spPr>
          <a:xfrm>
            <a:off x="684213" y="657225"/>
            <a:ext cx="46005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团队</a:t>
            </a:r>
            <a:r>
              <a:rPr lang="en-US" altLang="zh-CN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/</a:t>
            </a:r>
            <a:r>
              <a:rPr lang="zh-CN" altLang="en-US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实验室介绍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4675" y="2264410"/>
            <a:ext cx="4983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本章节主要介绍技术来源实验室、团队的情况。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279400" y="2844800"/>
            <a:ext cx="11633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  技术应用场景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5"/>
          <p:cNvSpPr txBox="1"/>
          <p:nvPr/>
        </p:nvSpPr>
        <p:spPr>
          <a:xfrm>
            <a:off x="684213" y="657225"/>
            <a:ext cx="46005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4385"/>
                </a:solidFill>
                <a:latin typeface="微软雅黑 Light" pitchFamily="34" charset="-122"/>
                <a:ea typeface="微软雅黑 Light" pitchFamily="34" charset="-122"/>
              </a:rPr>
              <a:t>技术应用场景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44675" y="2264410"/>
            <a:ext cx="6355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本章节主要介绍核心技术有哪些应用场景，解决了什么问题。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</Words>
  <Application>Microsoft Office PowerPoint</Application>
  <PresentationFormat>宽屏</PresentationFormat>
  <Paragraphs>75</Paragraphs>
  <Slides>19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华康俪金黑W8</vt:lpstr>
      <vt:lpstr>微软雅黑</vt:lpstr>
      <vt:lpstr>微软雅黑 Light</vt:lpstr>
      <vt:lpstr>Aparajita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hy w</dc:creator>
  <cp:lastModifiedBy>hongdou</cp:lastModifiedBy>
  <cp:revision>59</cp:revision>
  <cp:lastPrinted>2020-07-19T15:54:55Z</cp:lastPrinted>
  <dcterms:created xsi:type="dcterms:W3CDTF">2020-07-19T15:54:55Z</dcterms:created>
  <dcterms:modified xsi:type="dcterms:W3CDTF">2021-03-09T04:19:00Z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2052-2.1.0.3383</vt:lpwstr>
  </property>
</Properties>
</file>