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8" r:id="rId2"/>
    <p:sldId id="266" r:id="rId3"/>
    <p:sldId id="298" r:id="rId4"/>
    <p:sldId id="352" r:id="rId5"/>
    <p:sldId id="353" r:id="rId6"/>
    <p:sldId id="354" r:id="rId7"/>
    <p:sldId id="355" r:id="rId8"/>
    <p:sldId id="441" r:id="rId9"/>
    <p:sldId id="430" r:id="rId10"/>
    <p:sldId id="394" r:id="rId11"/>
    <p:sldId id="377" r:id="rId12"/>
    <p:sldId id="399" r:id="rId13"/>
    <p:sldId id="400" r:id="rId14"/>
    <p:sldId id="401" r:id="rId15"/>
    <p:sldId id="402" r:id="rId16"/>
    <p:sldId id="403" r:id="rId17"/>
    <p:sldId id="409" r:id="rId18"/>
    <p:sldId id="413" r:id="rId19"/>
    <p:sldId id="410" r:id="rId20"/>
    <p:sldId id="411" r:id="rId21"/>
    <p:sldId id="412" r:id="rId22"/>
    <p:sldId id="414" r:id="rId23"/>
    <p:sldId id="415" r:id="rId24"/>
    <p:sldId id="416" r:id="rId25"/>
    <p:sldId id="417" r:id="rId26"/>
    <p:sldId id="431" r:id="rId27"/>
    <p:sldId id="419" r:id="rId28"/>
    <p:sldId id="398" r:id="rId29"/>
    <p:sldId id="397" r:id="rId30"/>
    <p:sldId id="433" r:id="rId31"/>
    <p:sldId id="396" r:id="rId32"/>
    <p:sldId id="420" r:id="rId33"/>
    <p:sldId id="423" r:id="rId34"/>
    <p:sldId id="435" r:id="rId35"/>
    <p:sldId id="425" r:id="rId36"/>
    <p:sldId id="421" r:id="rId37"/>
    <p:sldId id="426" r:id="rId38"/>
    <p:sldId id="427" r:id="rId39"/>
    <p:sldId id="428" r:id="rId40"/>
    <p:sldId id="429" r:id="rId41"/>
    <p:sldId id="432" r:id="rId42"/>
    <p:sldId id="440" r:id="rId43"/>
    <p:sldId id="439" r:id="rId44"/>
    <p:sldId id="391" r:id="rId45"/>
    <p:sldId id="366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8000"/>
    <a:srgbClr val="352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35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31D27-C610-491C-81EE-1AE4C88D6F37}" type="datetimeFigureOut">
              <a:rPr lang="zh-CN" altLang="en-US" smtClean="0"/>
              <a:pPr/>
              <a:t>2016/11/22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8ED76-8741-4D70-99C2-A10ED60BBD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42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8ED76-8741-4D70-99C2-A10ED60BBDD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2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oxaioyi\Desktop\图形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71" y="6456189"/>
            <a:ext cx="1901825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学校办公室\王彩红-师大校徽\师-透明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6021" y="4429132"/>
            <a:ext cx="1306573" cy="188119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00325" y="1343008"/>
            <a:ext cx="394335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直接连接符 2"/>
          <p:cNvCxnSpPr/>
          <p:nvPr userDrawn="1"/>
        </p:nvCxnSpPr>
        <p:spPr>
          <a:xfrm>
            <a:off x="1619672" y="1196054"/>
            <a:ext cx="7056784" cy="0"/>
          </a:xfrm>
          <a:prstGeom prst="line">
            <a:avLst/>
          </a:prstGeom>
          <a:ln w="63500">
            <a:gradFill>
              <a:gsLst>
                <a:gs pos="84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35496" y="6669360"/>
            <a:ext cx="7056784" cy="0"/>
          </a:xfrm>
          <a:prstGeom prst="line">
            <a:avLst/>
          </a:prstGeom>
          <a:ln w="63500">
            <a:gradFill>
              <a:gsLst>
                <a:gs pos="84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" y="0"/>
            <a:ext cx="1619672" cy="13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6704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CE9ED-172B-45F7-B071-730F04F5C0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112263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CE9ED-172B-45F7-B071-730F04F5C0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503270"/>
      </p:ext>
    </p:extLst>
  </p:cSld>
  <p:clrMapOvr>
    <a:masterClrMapping/>
  </p:clrMapOvr>
  <p:transition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CE9ED-172B-45F7-B071-730F04F5C0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939536"/>
      </p:ext>
    </p:extLst>
  </p:cSld>
  <p:clrMapOvr>
    <a:masterClrMapping/>
  </p:clrMapOvr>
  <p:transition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CE9ED-172B-45F7-B071-730F04F5C0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310612"/>
      </p:ext>
    </p:extLst>
  </p:cSld>
  <p:clrMapOvr>
    <a:masterClrMapping/>
  </p:clrMapOvr>
  <p:transition>
    <p:wipe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CE9ED-172B-45F7-B071-730F04F5C0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65737"/>
      </p:ext>
    </p:extLst>
  </p:cSld>
  <p:clrMapOvr>
    <a:masterClrMapping/>
  </p:clrMapOvr>
  <p:transition>
    <p:wipe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CE9ED-172B-45F7-B071-730F04F5C0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134401"/>
      </p:ext>
    </p:extLst>
  </p:cSld>
  <p:clrMapOvr>
    <a:masterClrMapping/>
  </p:clrMapOvr>
  <p:transition>
    <p:wipe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CE9ED-172B-45F7-B071-730F04F5C0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642039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oxaioyi\Desktop\图形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71" y="6456189"/>
            <a:ext cx="1901825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 userDrawn="1"/>
        </p:nvCxnSpPr>
        <p:spPr>
          <a:xfrm>
            <a:off x="1652328" y="1220544"/>
            <a:ext cx="7056784" cy="0"/>
          </a:xfrm>
          <a:prstGeom prst="line">
            <a:avLst/>
          </a:prstGeom>
          <a:ln w="63500">
            <a:gradFill>
              <a:gsLst>
                <a:gs pos="84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35496" y="6669360"/>
            <a:ext cx="7056784" cy="0"/>
          </a:xfrm>
          <a:prstGeom prst="line">
            <a:avLst/>
          </a:prstGeom>
          <a:ln w="63500">
            <a:gradFill>
              <a:gsLst>
                <a:gs pos="84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" y="0"/>
            <a:ext cx="1619672" cy="13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6704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oxaioyi\Desktop\图形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71" y="6456189"/>
            <a:ext cx="1901825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>
            <a:off x="1691680" y="1167036"/>
            <a:ext cx="7056784" cy="0"/>
          </a:xfrm>
          <a:prstGeom prst="line">
            <a:avLst/>
          </a:prstGeom>
          <a:ln w="63500">
            <a:gradFill>
              <a:gsLst>
                <a:gs pos="84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35496" y="6669360"/>
            <a:ext cx="7056784" cy="0"/>
          </a:xfrm>
          <a:prstGeom prst="line">
            <a:avLst/>
          </a:prstGeom>
          <a:ln w="63500">
            <a:gradFill>
              <a:gsLst>
                <a:gs pos="84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矩形 1"/>
          <p:cNvSpPr/>
          <p:nvPr userDrawn="1"/>
        </p:nvSpPr>
        <p:spPr>
          <a:xfrm>
            <a:off x="4104456" y="548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zh-CN" altLang="en-US" sz="18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r>
              <a:rPr lang="en-US" altLang="zh-CN" sz="1800" baseline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800" baseline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奖种设置</a:t>
            </a:r>
            <a:endParaRPr lang="zh-CN" altLang="en-US" sz="18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2" descr="F:\学校办公室\王彩红-师大校徽\师-透明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6021" y="4429132"/>
            <a:ext cx="1306573" cy="1881192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" y="0"/>
            <a:ext cx="1619672" cy="13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6704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oxaioyi\Desktop\图形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71" y="6456189"/>
            <a:ext cx="1901825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>
            <a:off x="1691680" y="1168500"/>
            <a:ext cx="6984776" cy="19380"/>
          </a:xfrm>
          <a:prstGeom prst="line">
            <a:avLst/>
          </a:prstGeom>
          <a:ln w="63500">
            <a:gradFill>
              <a:gsLst>
                <a:gs pos="84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35496" y="6669360"/>
            <a:ext cx="7056784" cy="0"/>
          </a:xfrm>
          <a:prstGeom prst="line">
            <a:avLst/>
          </a:prstGeom>
          <a:ln w="63500">
            <a:gradFill>
              <a:gsLst>
                <a:gs pos="84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矩形 1"/>
          <p:cNvSpPr/>
          <p:nvPr userDrawn="1"/>
        </p:nvSpPr>
        <p:spPr>
          <a:xfrm>
            <a:off x="3827785" y="581336"/>
            <a:ext cx="484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8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第二部分 推荐、评审工作流程</a:t>
            </a:r>
            <a:endParaRPr lang="en-US" altLang="zh-CN" sz="180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2" descr="F:\学校办公室\王彩红-师大校徽\师-透明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6021" y="4429132"/>
            <a:ext cx="1306573" cy="1881192"/>
          </a:xfrm>
          <a:prstGeom prst="rect">
            <a:avLst/>
          </a:prstGeom>
          <a:noFill/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" y="0"/>
            <a:ext cx="1619672" cy="13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6704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oxaioyi\Desktop\图形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71" y="6456189"/>
            <a:ext cx="1901825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>
            <a:off x="1641780" y="980728"/>
            <a:ext cx="7056784" cy="0"/>
          </a:xfrm>
          <a:prstGeom prst="line">
            <a:avLst/>
          </a:prstGeom>
          <a:ln w="63500">
            <a:gradFill>
              <a:gsLst>
                <a:gs pos="84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35496" y="6669360"/>
            <a:ext cx="7056784" cy="0"/>
          </a:xfrm>
          <a:prstGeom prst="line">
            <a:avLst/>
          </a:prstGeom>
          <a:ln w="63500">
            <a:gradFill>
              <a:gsLst>
                <a:gs pos="84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矩形 4"/>
          <p:cNvSpPr/>
          <p:nvPr userDrawn="1"/>
        </p:nvSpPr>
        <p:spPr>
          <a:xfrm>
            <a:off x="4126564" y="4655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zh-CN" altLang="en-US" sz="18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r>
              <a:rPr lang="en-US" altLang="zh-CN" sz="1800" baseline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800" baseline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推荐材料要求</a:t>
            </a:r>
            <a:endParaRPr lang="zh-CN" altLang="zh-CN" sz="18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2" descr="F:\学校办公室\王彩红-师大校徽\师-透明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6021" y="4429132"/>
            <a:ext cx="1306573" cy="1881192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" y="0"/>
            <a:ext cx="1310141" cy="107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5104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oxaioyi\Desktop\图形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71" y="6456189"/>
            <a:ext cx="1901825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>
            <a:off x="1691680" y="1192993"/>
            <a:ext cx="6984776" cy="19380"/>
          </a:xfrm>
          <a:prstGeom prst="line">
            <a:avLst/>
          </a:prstGeom>
          <a:ln w="63500">
            <a:gradFill>
              <a:gsLst>
                <a:gs pos="84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35496" y="6669360"/>
            <a:ext cx="7056784" cy="0"/>
          </a:xfrm>
          <a:prstGeom prst="line">
            <a:avLst/>
          </a:prstGeom>
          <a:ln w="63500">
            <a:gradFill>
              <a:gsLst>
                <a:gs pos="84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矩形 1"/>
          <p:cNvSpPr/>
          <p:nvPr userDrawn="1"/>
        </p:nvSpPr>
        <p:spPr>
          <a:xfrm>
            <a:off x="2876873" y="677796"/>
            <a:ext cx="5799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800" b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r>
              <a:rPr lang="zh-CN" altLang="en-US" sz="1800" b="0" baseline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授奖情况</a:t>
            </a:r>
            <a:endParaRPr lang="zh-CN" altLang="zh-CN" sz="1800" b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2" descr="F:\学校办公室\王彩红-师大校徽\师-透明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6021" y="4429132"/>
            <a:ext cx="1306573" cy="1881192"/>
          </a:xfrm>
          <a:prstGeom prst="rect">
            <a:avLst/>
          </a:prstGeom>
          <a:noFill/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" y="0"/>
            <a:ext cx="1619672" cy="13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4259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99435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CE9ED-172B-45F7-B071-730F04F5C0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45302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CE9ED-172B-45F7-B071-730F04F5C0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34913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92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>
    <p:wipe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slide" Target="slide4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4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/>
        </p:nvSpPr>
        <p:spPr bwMode="gray">
          <a:xfrm>
            <a:off x="16633" y="2016775"/>
            <a:ext cx="9144000" cy="21336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>
            <a:outerShdw dist="91581" dir="2021404" algn="ctr" rotWithShape="0">
              <a:srgbClr val="FF99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zh-CN" sz="4000">
              <a:solidFill>
                <a:schemeClr val="bg1"/>
              </a:solidFill>
              <a:ea typeface="黑体" pitchFamily="2" charset="-122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484982" y="2303105"/>
            <a:ext cx="8301860" cy="156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年度陕西高等学校科学技术奖申报说明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19872" y="5373216"/>
            <a:ext cx="216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2016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年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11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月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8101" y="4725144"/>
            <a:ext cx="1347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王彩红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93820"/>
            <a:ext cx="4222088" cy="112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3857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1"/>
          <p:cNvSpPr>
            <a:spLocks/>
          </p:cNvSpPr>
          <p:nvPr/>
        </p:nvSpPr>
        <p:spPr bwMode="gray">
          <a:xfrm>
            <a:off x="1785918" y="2000240"/>
            <a:ext cx="3143272" cy="2857520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182F76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zh-CN" altLang="en-US" sz="2000" b="1">
              <a:latin typeface="Garamond" pitchFamily="18" charset="0"/>
              <a:ea typeface="楷体_GB2312" pitchFamily="49" charset="-122"/>
            </a:endParaRPr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828675" y="5662613"/>
            <a:ext cx="4105275" cy="935037"/>
            <a:chOff x="521" y="3641"/>
            <a:chExt cx="2549" cy="589"/>
          </a:xfrm>
        </p:grpSpPr>
        <p:sp>
          <p:nvSpPr>
            <p:cNvPr id="4" name="Freeform 83"/>
            <p:cNvSpPr>
              <a:spLocks/>
            </p:cNvSpPr>
            <p:nvPr/>
          </p:nvSpPr>
          <p:spPr bwMode="gray">
            <a:xfrm>
              <a:off x="2710" y="3641"/>
              <a:ext cx="360" cy="589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zh-CN" altLang="en-US" sz="2000" b="1">
                <a:latin typeface="Garamond" pitchFamily="18" charset="0"/>
                <a:ea typeface="楷体_GB2312" pitchFamily="49" charset="-122"/>
              </a:endParaRPr>
            </a:p>
          </p:txBody>
        </p:sp>
        <p:sp>
          <p:nvSpPr>
            <p:cNvPr id="5" name="Freeform 84">
              <a:hlinkClick r:id="" action="ppaction://hlinkshowjump?jump=nextslide"/>
            </p:cNvPr>
            <p:cNvSpPr>
              <a:spLocks/>
            </p:cNvSpPr>
            <p:nvPr/>
          </p:nvSpPr>
          <p:spPr bwMode="gray">
            <a:xfrm>
              <a:off x="522" y="3644"/>
              <a:ext cx="2548" cy="376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zh-CN" altLang="en-US" sz="2000" b="1">
                <a:latin typeface="Garamond" pitchFamily="18" charset="0"/>
                <a:ea typeface="楷体_GB2312" pitchFamily="49" charset="-122"/>
              </a:endParaRPr>
            </a:p>
          </p:txBody>
        </p:sp>
        <p:sp>
          <p:nvSpPr>
            <p:cNvPr id="6" name="Rectangle 85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gray">
            <a:xfrm>
              <a:off x="521" y="4021"/>
              <a:ext cx="2193" cy="207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接收材料</a:t>
              </a:r>
            </a:p>
          </p:txBody>
        </p:sp>
      </p:grp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1504950" y="5114925"/>
            <a:ext cx="3860800" cy="933450"/>
            <a:chOff x="902" y="3296"/>
            <a:chExt cx="2393" cy="588"/>
          </a:xfrm>
        </p:grpSpPr>
        <p:sp>
          <p:nvSpPr>
            <p:cNvPr id="8" name="Freeform 87"/>
            <p:cNvSpPr>
              <a:spLocks/>
            </p:cNvSpPr>
            <p:nvPr/>
          </p:nvSpPr>
          <p:spPr bwMode="gray">
            <a:xfrm>
              <a:off x="2933" y="3296"/>
              <a:ext cx="358" cy="588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zh-CN" altLang="en-US" sz="2000" b="1">
                <a:latin typeface="Garamond" pitchFamily="18" charset="0"/>
                <a:ea typeface="楷体_GB2312" pitchFamily="49" charset="-122"/>
              </a:endParaRPr>
            </a:p>
          </p:txBody>
        </p:sp>
        <p:sp>
          <p:nvSpPr>
            <p:cNvPr id="9" name="Freeform 88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902" y="3296"/>
              <a:ext cx="2393" cy="379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zh-CN" altLang="en-US" sz="2000" b="1">
                <a:latin typeface="Garamond" pitchFamily="18" charset="0"/>
                <a:ea typeface="楷体_GB2312" pitchFamily="49" charset="-122"/>
              </a:endParaRPr>
            </a:p>
          </p:txBody>
        </p:sp>
        <p:sp>
          <p:nvSpPr>
            <p:cNvPr id="10" name="Rectangle 89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903" y="3675"/>
              <a:ext cx="2038" cy="206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形式审查和学科分</a:t>
              </a:r>
              <a:r>
                <a:rPr lang="zh-CN" altLang="en-US" dirty="0">
                  <a:latin typeface="黑体" pitchFamily="2" charset="-122"/>
                  <a:ea typeface="黑体" pitchFamily="2" charset="-122"/>
                </a:rPr>
                <a:t>组</a:t>
              </a:r>
            </a:p>
          </p:txBody>
        </p:sp>
      </p:grp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2197100" y="4464050"/>
            <a:ext cx="3743325" cy="928688"/>
            <a:chOff x="1366" y="2820"/>
            <a:chExt cx="2322" cy="585"/>
          </a:xfrm>
        </p:grpSpPr>
        <p:sp>
          <p:nvSpPr>
            <p:cNvPr id="12" name="Freeform 91"/>
            <p:cNvSpPr>
              <a:spLocks/>
            </p:cNvSpPr>
            <p:nvPr/>
          </p:nvSpPr>
          <p:spPr bwMode="gray">
            <a:xfrm>
              <a:off x="3311" y="2820"/>
              <a:ext cx="372" cy="585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zh-CN" altLang="en-US" sz="2000" b="1">
                <a:latin typeface="Garamond" pitchFamily="18" charset="0"/>
                <a:ea typeface="楷体_GB2312" pitchFamily="49" charset="-122"/>
              </a:endParaRPr>
            </a:p>
          </p:txBody>
        </p:sp>
        <p:sp>
          <p:nvSpPr>
            <p:cNvPr id="13" name="Freeform 92">
              <a:hlinkClick r:id="rId3" action="ppaction://hlinksldjump"/>
            </p:cNvPr>
            <p:cNvSpPr>
              <a:spLocks/>
            </p:cNvSpPr>
            <p:nvPr/>
          </p:nvSpPr>
          <p:spPr bwMode="gray">
            <a:xfrm>
              <a:off x="1366" y="2820"/>
              <a:ext cx="2322" cy="375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zh-CN" altLang="en-US" sz="2000" b="1">
                <a:latin typeface="Garamond" pitchFamily="18" charset="0"/>
                <a:ea typeface="楷体_GB2312" pitchFamily="49" charset="-122"/>
              </a:endParaRPr>
            </a:p>
          </p:txBody>
        </p:sp>
        <p:sp>
          <p:nvSpPr>
            <p:cNvPr id="14" name="Rectangle 93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367" y="3195"/>
              <a:ext cx="1948" cy="208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通信评审</a:t>
              </a:r>
            </a:p>
          </p:txBody>
        </p:sp>
      </p:grpSp>
      <p:grpSp>
        <p:nvGrpSpPr>
          <p:cNvPr id="15" name="Group 94"/>
          <p:cNvGrpSpPr>
            <a:grpSpLocks/>
          </p:cNvGrpSpPr>
          <p:nvPr/>
        </p:nvGrpSpPr>
        <p:grpSpPr bwMode="auto">
          <a:xfrm>
            <a:off x="2894013" y="3792538"/>
            <a:ext cx="3551237" cy="923925"/>
            <a:chOff x="1746" y="2431"/>
            <a:chExt cx="2237" cy="582"/>
          </a:xfrm>
        </p:grpSpPr>
        <p:sp>
          <p:nvSpPr>
            <p:cNvPr id="16" name="Freeform 95"/>
            <p:cNvSpPr>
              <a:spLocks/>
            </p:cNvSpPr>
            <p:nvPr/>
          </p:nvSpPr>
          <p:spPr bwMode="gray">
            <a:xfrm>
              <a:off x="3579" y="2431"/>
              <a:ext cx="394" cy="581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rgbClr val="FF6600"/>
            </a:solidFill>
            <a:ln w="0">
              <a:solidFill>
                <a:srgbClr val="D255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zh-CN" altLang="en-US" sz="2000" b="1">
                <a:latin typeface="Garamond" pitchFamily="18" charset="0"/>
                <a:ea typeface="楷体_GB2312" pitchFamily="49" charset="-122"/>
              </a:endParaRPr>
            </a:p>
          </p:txBody>
        </p:sp>
        <p:sp>
          <p:nvSpPr>
            <p:cNvPr id="17" name="Freeform 96"/>
            <p:cNvSpPr>
              <a:spLocks/>
            </p:cNvSpPr>
            <p:nvPr/>
          </p:nvSpPr>
          <p:spPr bwMode="gray">
            <a:xfrm>
              <a:off x="1746" y="2431"/>
              <a:ext cx="2237" cy="375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FF6600"/>
            </a:solidFill>
            <a:ln w="0">
              <a:solidFill>
                <a:srgbClr val="D255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zh-CN" altLang="en-US" sz="2000" b="1">
                <a:latin typeface="Garamond" pitchFamily="18" charset="0"/>
                <a:ea typeface="楷体_GB2312" pitchFamily="49" charset="-122"/>
              </a:endParaRPr>
            </a:p>
          </p:txBody>
        </p:sp>
        <p:sp>
          <p:nvSpPr>
            <p:cNvPr id="18" name="Rectangle 97"/>
            <p:cNvSpPr>
              <a:spLocks noChangeArrowheads="1"/>
            </p:cNvSpPr>
            <p:nvPr/>
          </p:nvSpPr>
          <p:spPr bwMode="gray">
            <a:xfrm>
              <a:off x="1747" y="2806"/>
              <a:ext cx="1835" cy="20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D25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评审委员会会议审定</a:t>
              </a:r>
            </a:p>
          </p:txBody>
        </p:sp>
      </p:grpSp>
      <p:grpSp>
        <p:nvGrpSpPr>
          <p:cNvPr id="19" name="Group 98"/>
          <p:cNvGrpSpPr>
            <a:grpSpLocks/>
          </p:cNvGrpSpPr>
          <p:nvPr/>
        </p:nvGrpSpPr>
        <p:grpSpPr bwMode="auto">
          <a:xfrm>
            <a:off x="3670300" y="3194050"/>
            <a:ext cx="3495675" cy="892175"/>
            <a:chOff x="2210" y="2086"/>
            <a:chExt cx="2111" cy="562"/>
          </a:xfrm>
        </p:grpSpPr>
        <p:sp>
          <p:nvSpPr>
            <p:cNvPr id="20" name="Freeform 99"/>
            <p:cNvSpPr>
              <a:spLocks/>
            </p:cNvSpPr>
            <p:nvPr/>
          </p:nvSpPr>
          <p:spPr bwMode="gray">
            <a:xfrm>
              <a:off x="3979" y="2086"/>
              <a:ext cx="338" cy="562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rgbClr val="99CC00"/>
            </a:solidFill>
            <a:ln w="0">
              <a:solidFill>
                <a:srgbClr val="5C8A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zh-CN" altLang="en-US" sz="2000" b="1">
                <a:latin typeface="Garamond" pitchFamily="18" charset="0"/>
                <a:ea typeface="楷体_GB2312" pitchFamily="49" charset="-122"/>
              </a:endParaRPr>
            </a:p>
          </p:txBody>
        </p:sp>
        <p:sp>
          <p:nvSpPr>
            <p:cNvPr id="21" name="Freeform 100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2210" y="2086"/>
              <a:ext cx="2111" cy="361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99CC00"/>
            </a:solidFill>
            <a:ln w="0">
              <a:solidFill>
                <a:srgbClr val="5C8A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zh-CN" altLang="en-US" sz="2000" b="1">
                <a:latin typeface="Garamond" pitchFamily="18" charset="0"/>
                <a:ea typeface="楷体_GB2312" pitchFamily="49" charset="-122"/>
              </a:endParaRPr>
            </a:p>
          </p:txBody>
        </p:sp>
        <p:sp>
          <p:nvSpPr>
            <p:cNvPr id="22" name="Rectangle 101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211" y="2447"/>
              <a:ext cx="1771" cy="19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5C8A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公示拟奖名单</a:t>
              </a:r>
            </a:p>
          </p:txBody>
        </p:sp>
      </p:grpSp>
      <p:grpSp>
        <p:nvGrpSpPr>
          <p:cNvPr id="23" name="Group 102"/>
          <p:cNvGrpSpPr>
            <a:grpSpLocks/>
          </p:cNvGrpSpPr>
          <p:nvPr/>
        </p:nvGrpSpPr>
        <p:grpSpPr bwMode="auto">
          <a:xfrm>
            <a:off x="4427538" y="2574925"/>
            <a:ext cx="3313112" cy="935038"/>
            <a:chOff x="2655" y="1696"/>
            <a:chExt cx="2087" cy="589"/>
          </a:xfrm>
        </p:grpSpPr>
        <p:sp>
          <p:nvSpPr>
            <p:cNvPr id="24" name="Freeform 103"/>
            <p:cNvSpPr>
              <a:spLocks/>
            </p:cNvSpPr>
            <p:nvPr/>
          </p:nvSpPr>
          <p:spPr bwMode="gray">
            <a:xfrm>
              <a:off x="4378" y="1696"/>
              <a:ext cx="360" cy="589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rgbClr val="33996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zh-CN" altLang="en-US" sz="2000" b="1">
                <a:latin typeface="Garamond" pitchFamily="18" charset="0"/>
                <a:ea typeface="楷体_GB2312" pitchFamily="49" charset="-122"/>
              </a:endParaRPr>
            </a:p>
          </p:txBody>
        </p:sp>
        <p:sp>
          <p:nvSpPr>
            <p:cNvPr id="25" name="Freeform 104">
              <a:hlinkClick r:id="rId5" action="ppaction://hlinksldjump"/>
            </p:cNvPr>
            <p:cNvSpPr>
              <a:spLocks/>
            </p:cNvSpPr>
            <p:nvPr/>
          </p:nvSpPr>
          <p:spPr bwMode="gray">
            <a:xfrm>
              <a:off x="2655" y="1696"/>
              <a:ext cx="2087" cy="376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zh-CN" altLang="en-US" sz="2000" b="1">
                <a:latin typeface="Garamond" pitchFamily="18" charset="0"/>
                <a:ea typeface="楷体_GB2312" pitchFamily="49" charset="-122"/>
              </a:endParaRPr>
            </a:p>
          </p:txBody>
        </p:sp>
        <p:sp>
          <p:nvSpPr>
            <p:cNvPr id="26" name="Rectangle 105">
              <a:hlinkClick r:id="rId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659" y="2072"/>
              <a:ext cx="1728" cy="212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处理异议</a:t>
              </a:r>
            </a:p>
          </p:txBody>
        </p:sp>
      </p:grpSp>
      <p:grpSp>
        <p:nvGrpSpPr>
          <p:cNvPr id="27" name="Group 106"/>
          <p:cNvGrpSpPr>
            <a:grpSpLocks/>
          </p:cNvGrpSpPr>
          <p:nvPr/>
        </p:nvGrpSpPr>
        <p:grpSpPr bwMode="auto">
          <a:xfrm>
            <a:off x="5132388" y="1946275"/>
            <a:ext cx="3113087" cy="933450"/>
            <a:chOff x="3054" y="1265"/>
            <a:chExt cx="1961" cy="588"/>
          </a:xfrm>
        </p:grpSpPr>
        <p:sp>
          <p:nvSpPr>
            <p:cNvPr id="28" name="Freeform 107">
              <a:hlinkClick r:id="rId6" action="ppaction://hlinksldjump"/>
            </p:cNvPr>
            <p:cNvSpPr>
              <a:spLocks/>
            </p:cNvSpPr>
            <p:nvPr/>
          </p:nvSpPr>
          <p:spPr bwMode="gray">
            <a:xfrm>
              <a:off x="4673" y="1265"/>
              <a:ext cx="338" cy="588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rgbClr val="CC9900"/>
            </a:solidFill>
            <a:ln w="0">
              <a:solidFill>
                <a:srgbClr val="AC73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zh-CN" altLang="en-US" sz="2000" b="1">
                <a:latin typeface="Garamond" pitchFamily="18" charset="0"/>
                <a:ea typeface="楷体_GB2312" pitchFamily="49" charset="-122"/>
              </a:endParaRPr>
            </a:p>
          </p:txBody>
        </p:sp>
        <p:sp>
          <p:nvSpPr>
            <p:cNvPr id="29" name="Freeform 108">
              <a:hlinkClick r:id="rId6" action="ppaction://hlinksldjump"/>
            </p:cNvPr>
            <p:cNvSpPr>
              <a:spLocks/>
            </p:cNvSpPr>
            <p:nvPr/>
          </p:nvSpPr>
          <p:spPr bwMode="gray">
            <a:xfrm>
              <a:off x="3054" y="1265"/>
              <a:ext cx="1961" cy="376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CC9900"/>
            </a:solidFill>
            <a:ln w="0">
              <a:solidFill>
                <a:srgbClr val="AC73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zh-CN" altLang="en-US" sz="2000" b="1">
                <a:latin typeface="Garamond" pitchFamily="18" charset="0"/>
                <a:ea typeface="楷体_GB2312" pitchFamily="49" charset="-122"/>
              </a:endParaRPr>
            </a:p>
          </p:txBody>
        </p:sp>
        <p:sp>
          <p:nvSpPr>
            <p:cNvPr id="30" name="Rectangle 109">
              <a:hlinkClick r:id="rId6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058" y="1641"/>
              <a:ext cx="1623" cy="211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AC7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报教育厅批准</a:t>
              </a:r>
            </a:p>
          </p:txBody>
        </p:sp>
      </p:grpSp>
      <p:grpSp>
        <p:nvGrpSpPr>
          <p:cNvPr id="31" name="Group 110"/>
          <p:cNvGrpSpPr>
            <a:grpSpLocks/>
          </p:cNvGrpSpPr>
          <p:nvPr/>
        </p:nvGrpSpPr>
        <p:grpSpPr bwMode="auto">
          <a:xfrm>
            <a:off x="5643562" y="1412875"/>
            <a:ext cx="3105150" cy="936625"/>
            <a:chOff x="3364" y="935"/>
            <a:chExt cx="1956" cy="590"/>
          </a:xfrm>
        </p:grpSpPr>
        <p:sp>
          <p:nvSpPr>
            <p:cNvPr id="32" name="Freeform 111"/>
            <p:cNvSpPr>
              <a:spLocks/>
            </p:cNvSpPr>
            <p:nvPr/>
          </p:nvSpPr>
          <p:spPr bwMode="gray">
            <a:xfrm>
              <a:off x="4967" y="935"/>
              <a:ext cx="335" cy="590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rgbClr val="9966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zh-CN" altLang="en-US" sz="2000" b="1">
                <a:latin typeface="Garamond" pitchFamily="18" charset="0"/>
                <a:ea typeface="楷体_GB2312" pitchFamily="49" charset="-122"/>
              </a:endParaRPr>
            </a:p>
          </p:txBody>
        </p:sp>
        <p:grpSp>
          <p:nvGrpSpPr>
            <p:cNvPr id="33" name="Group 112"/>
            <p:cNvGrpSpPr>
              <a:grpSpLocks/>
            </p:cNvGrpSpPr>
            <p:nvPr/>
          </p:nvGrpSpPr>
          <p:grpSpPr bwMode="auto">
            <a:xfrm>
              <a:off x="3364" y="935"/>
              <a:ext cx="1956" cy="582"/>
              <a:chOff x="3419" y="935"/>
              <a:chExt cx="1956" cy="582"/>
            </a:xfrm>
          </p:grpSpPr>
          <p:sp>
            <p:nvSpPr>
              <p:cNvPr id="34" name="Freeform 113">
                <a:hlinkClick r:id="rId7" action="ppaction://hlinksldjump"/>
              </p:cNvPr>
              <p:cNvSpPr>
                <a:spLocks/>
              </p:cNvSpPr>
              <p:nvPr/>
            </p:nvSpPr>
            <p:spPr bwMode="gray">
              <a:xfrm>
                <a:off x="3434" y="935"/>
                <a:ext cx="1941" cy="376"/>
              </a:xfrm>
              <a:custGeom>
                <a:avLst/>
                <a:gdLst>
                  <a:gd name="T0" fmla="*/ 1478 w 1786"/>
                  <a:gd name="T1" fmla="*/ 284 h 284"/>
                  <a:gd name="T2" fmla="*/ 0 w 1786"/>
                  <a:gd name="T3" fmla="*/ 284 h 284"/>
                  <a:gd name="T4" fmla="*/ 446 w 1786"/>
                  <a:gd name="T5" fmla="*/ 0 h 284"/>
                  <a:gd name="T6" fmla="*/ 1786 w 1786"/>
                  <a:gd name="T7" fmla="*/ 0 h 284"/>
                  <a:gd name="T8" fmla="*/ 1478 w 1786"/>
                  <a:gd name="T9" fmla="*/ 284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6"/>
                  <a:gd name="T16" fmla="*/ 0 h 284"/>
                  <a:gd name="T17" fmla="*/ 1786 w 1786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6" h="284">
                    <a:moveTo>
                      <a:pt x="1478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786" y="0"/>
                    </a:lnTo>
                    <a:lnTo>
                      <a:pt x="1478" y="284"/>
                    </a:lnTo>
                    <a:close/>
                  </a:path>
                </a:pathLst>
              </a:custGeom>
              <a:solidFill>
                <a:srgbClr val="8080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zh-CN" altLang="en-US" sz="2000" b="1">
                  <a:latin typeface="Garamond" pitchFamily="18" charset="0"/>
                  <a:ea typeface="楷体_GB2312" pitchFamily="49" charset="-122"/>
                </a:endParaRPr>
              </a:p>
            </p:txBody>
          </p:sp>
          <p:sp>
            <p:nvSpPr>
              <p:cNvPr id="35" name="Rectangle 114">
                <a:hlinkClick r:id="rId7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3419" y="1305"/>
                <a:ext cx="1607" cy="212"/>
              </a:xfrm>
              <a:prstGeom prst="rect">
                <a:avLst/>
              </a:prstGeom>
              <a:solidFill>
                <a:srgbClr val="8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授奖、奖金拨付</a:t>
                </a:r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500034" y="1643050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教育厅奖工作流程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1628800"/>
            <a:ext cx="2989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第一阶段  接收材料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</p:txBody>
      </p:sp>
      <p:sp>
        <p:nvSpPr>
          <p:cNvPr id="5" name="矩形 4"/>
          <p:cNvSpPr/>
          <p:nvPr/>
        </p:nvSpPr>
        <p:spPr>
          <a:xfrm>
            <a:off x="683568" y="2492896"/>
            <a:ext cx="7717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项目完成人通过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“陕西教育科研综合管理系统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填报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陕西高等学校科学技术奖励推荐书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zh-CN" altLang="en-US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各高校提供以下材料：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1.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公函</a:t>
            </a:r>
            <a:r>
              <a:rPr lang="en-US" altLang="zh-CN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份（公示结果、推荐数量、项目汇总表）</a:t>
            </a:r>
            <a:endParaRPr lang="en-US" altLang="zh-CN" sz="20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2.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质版推荐书（含附件） （一式</a:t>
            </a:r>
            <a:r>
              <a:rPr lang="en-US" altLang="zh-CN" sz="28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5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份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34278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4282" y="1428736"/>
            <a:ext cx="4437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第二阶段  形式审查和学科分组</a:t>
            </a: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 </a:t>
            </a:r>
          </a:p>
        </p:txBody>
      </p:sp>
      <p:sp>
        <p:nvSpPr>
          <p:cNvPr id="5" name="矩形 4"/>
          <p:cNvSpPr/>
          <p:nvPr/>
        </p:nvSpPr>
        <p:spPr>
          <a:xfrm>
            <a:off x="928662" y="2143116"/>
            <a:ext cx="742955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200" b="1" dirty="0" smtClean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形式审查的五个方面：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推荐书填写是否完整、清晰？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2. 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推荐成果是否属于教育厅的奖励范围？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3. 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主要完成人、完成单位排序是否合理？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4. 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是否提供了相应的附件证明材料？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5. 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附件材料是否规范、是否符合要求？</a:t>
            </a:r>
            <a:endParaRPr lang="zh-CN" altLang="en-US" sz="20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34278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43608" y="2132856"/>
            <a:ext cx="71287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2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预先设置</a:t>
            </a:r>
            <a:r>
              <a:rPr lang="zh-CN" altLang="en-US" sz="2200" b="1" dirty="0" smtClean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en-US" altLang="zh-CN" sz="32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15</a:t>
            </a:r>
            <a:r>
              <a:rPr lang="zh-CN" altLang="en-US" sz="2200" b="1" dirty="0" smtClean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个专业</a:t>
            </a:r>
            <a:r>
              <a:rPr lang="zh-CN" altLang="en-US" sz="22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评审组：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CN" alt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b="1" dirty="0" err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A.数理力学</a:t>
            </a:r>
            <a:r>
              <a:rPr lang="en-US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000" b="1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000" b="1" dirty="0" err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.电子信息</a:t>
            </a:r>
            <a:r>
              <a:rPr lang="en-US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000" b="1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000" b="1" dirty="0" err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.化学化工</a:t>
            </a:r>
            <a:r>
              <a:rPr lang="en-US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000" b="1" dirty="0" err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en-US" altLang="zh-CN" sz="2000" b="1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</a:t>
            </a:r>
            <a:endParaRPr lang="en-US" altLang="zh-CN" sz="20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b="1" dirty="0" err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E.机械</a:t>
            </a:r>
            <a:r>
              <a:rPr lang="en-US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000" b="1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000" b="1" dirty="0" err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.轻工</a:t>
            </a:r>
            <a:r>
              <a:rPr lang="en-US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000" b="1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2000" b="1" dirty="0" err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.纺织</a:t>
            </a:r>
            <a:r>
              <a:rPr lang="en-US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H.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工程建设</a:t>
            </a:r>
            <a:endParaRPr lang="en-US" altLang="zh-CN" sz="20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J.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动力电气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000" b="1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sz="2000" b="1" dirty="0" err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.地球科学</a:t>
            </a:r>
            <a:r>
              <a:rPr lang="en-US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000" b="1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000" b="1" dirty="0" err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.材料科学</a:t>
            </a:r>
            <a:r>
              <a:rPr lang="en-US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000" b="1" dirty="0" err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M.农林畜牧</a:t>
            </a:r>
            <a:r>
              <a:rPr lang="en-US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b="1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2000" b="1" dirty="0" err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.生物技术</a:t>
            </a:r>
            <a:r>
              <a:rPr lang="en-US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000" b="1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2000" b="1" dirty="0" err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.医药卫生</a:t>
            </a:r>
            <a:r>
              <a:rPr lang="en-US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000" b="1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2000" b="1" dirty="0" err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.软科学</a:t>
            </a:r>
            <a:endParaRPr lang="zh-CN" altLang="en-US" sz="20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34278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7224" y="2071679"/>
            <a:ext cx="72866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200" b="1" dirty="0" smtClean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分组过程中的调整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成果的学科选择明显不合适。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比如：“植物生物学效应及激光防护与修复机制”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原选择：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数理力学评审组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调整后：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生物技术评审组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34278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00100" y="1785926"/>
            <a:ext cx="52864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zh-CN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r>
              <a:rPr lang="zh-CN" alt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成果太少，评审组合并</a:t>
            </a: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1285852" y="2786058"/>
            <a:ext cx="6143668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200" b="1" dirty="0" smtClean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常常需要合并的学科组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环境保护 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化学化工               化工环保组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轻工 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纺织                轻工纺织组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农林畜牧  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生物技术               生物农林组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34278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1401969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第三阶段  通讯评审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</p:txBody>
      </p:sp>
      <p:sp>
        <p:nvSpPr>
          <p:cNvPr id="5" name="矩形 4"/>
          <p:cNvSpPr/>
          <p:nvPr/>
        </p:nvSpPr>
        <p:spPr>
          <a:xfrm>
            <a:off x="928662" y="2285992"/>
            <a:ext cx="7429552" cy="40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5786" y="1928802"/>
            <a:ext cx="7686700" cy="229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</a:t>
            </a:r>
            <a:r>
              <a:rPr lang="zh-CN" altLang="en-US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评审组</a:t>
            </a:r>
            <a:r>
              <a:rPr lang="en-US" altLang="zh-CN" sz="32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5</a:t>
            </a:r>
            <a:r>
              <a:rPr lang="zh-CN" altLang="en-US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位同行专家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评议依据：是</a:t>
            </a:r>
            <a:r>
              <a:rPr lang="zh-CN" altLang="en-US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教育厅的评奖指标要求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评价方式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（定性与定量相结合</a:t>
            </a:r>
            <a:r>
              <a:rPr lang="zh-CN" altLang="en-US" sz="2000" b="1" dirty="0" smtClean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2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评分 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综合评价</a:t>
            </a:r>
            <a:r>
              <a:rPr lang="zh-CN" altLang="en-US" sz="2200" b="1" dirty="0" smtClean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意见</a:t>
            </a:r>
            <a:endParaRPr lang="zh-CN" altLang="en-US" sz="2200" b="1" dirty="0">
              <a:solidFill>
                <a:srgbClr val="FF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85786" y="4286256"/>
            <a:ext cx="7071118" cy="124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汇总</a:t>
            </a:r>
            <a:r>
              <a:rPr lang="zh-CN" alt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通讯评审的结果，拟定建议授奖</a:t>
            </a:r>
            <a:r>
              <a:rPr lang="zh-CN" alt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通讯评审的结果是最后授奖的主要</a:t>
            </a:r>
            <a:r>
              <a:rPr lang="zh-CN" altLang="en-US" sz="2000" b="1" dirty="0" smtClean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34278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8662" y="2285992"/>
            <a:ext cx="7429552" cy="40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92997" y="1988840"/>
            <a:ext cx="6900882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2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评奖指标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基础研究、应用基础研究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24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技术开发、发明、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推广类 </a:t>
            </a:r>
            <a:endParaRPr lang="en-US" altLang="zh-CN" sz="24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C 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软科学类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34278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9"/>
          <p:cNvSpPr>
            <a:spLocks noChangeArrowheads="1"/>
          </p:cNvSpPr>
          <p:nvPr/>
        </p:nvSpPr>
        <p:spPr bwMode="white">
          <a:xfrm>
            <a:off x="611560" y="1412776"/>
            <a:ext cx="392909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22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基础研究、应用基础研究类</a:t>
            </a:r>
          </a:p>
        </p:txBody>
      </p:sp>
      <p:graphicFrame>
        <p:nvGraphicFramePr>
          <p:cNvPr id="6" name="Group 2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102763"/>
              </p:ext>
            </p:extLst>
          </p:nvPr>
        </p:nvGraphicFramePr>
        <p:xfrm>
          <a:off x="683568" y="2060848"/>
          <a:ext cx="8021638" cy="3727770"/>
        </p:xfrm>
        <a:graphic>
          <a:graphicData uri="http://schemas.openxmlformats.org/drawingml/2006/table">
            <a:tbl>
              <a:tblPr/>
              <a:tblGrid>
                <a:gridCol w="2044700"/>
                <a:gridCol w="5976938"/>
              </a:tblGrid>
              <a:tr h="373063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科学发现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发现程度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5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lvl="0" indent="-38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2.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难易程度或复杂程度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5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lvl="0" indent="-38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3.</a:t>
                      </a:r>
                      <a:r>
                        <a:rPr kumimoji="0" lang="zh-CN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系统性</a:t>
                      </a:r>
                      <a:endParaRPr kumimoji="0" lang="zh-CN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科学价值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4.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理论学说的创见和研究方法手段的创新程度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学术水平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6.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对推动本学科或相关学科及分支学科的发展所起的作用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7.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对经济建设和社会发展的影响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自然科学界的公认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8.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论文被他人引用的情况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9.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主要论文发表刊物的影响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10.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国内外学术界对本研究成果的评价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4278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white">
          <a:xfrm>
            <a:off x="714348" y="1428736"/>
            <a:ext cx="35719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22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技术开发、发明、推广类 </a:t>
            </a:r>
          </a:p>
        </p:txBody>
      </p:sp>
      <p:graphicFrame>
        <p:nvGraphicFramePr>
          <p:cNvPr id="8" name="Group 3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484907"/>
              </p:ext>
            </p:extLst>
          </p:nvPr>
        </p:nvGraphicFramePr>
        <p:xfrm>
          <a:off x="899592" y="2204864"/>
          <a:ext cx="7400925" cy="3723642"/>
        </p:xfrm>
        <a:graphic>
          <a:graphicData uri="http://schemas.openxmlformats.org/drawingml/2006/table">
            <a:tbl>
              <a:tblPr/>
              <a:tblGrid>
                <a:gridCol w="1757362"/>
                <a:gridCol w="5643563"/>
              </a:tblGrid>
              <a:tr h="35083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技术创新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技术创新程度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2.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难易程度或复杂程度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1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3.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系统性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1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4.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主要技术经济指标先进程度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总体技术水平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经济社会效益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6.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已获经济或社会效益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7.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发展前景及潜在效益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推动科技进步的作用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8.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转化、应用、推广程度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9.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对产业结构优化升级或实现技术跨越的作用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10.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对推动行业技术进步的作用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4278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/>
          <p:cNvSpPr txBox="1">
            <a:spLocks noChangeArrowheads="1"/>
          </p:cNvSpPr>
          <p:nvPr/>
        </p:nvSpPr>
        <p:spPr bwMode="auto">
          <a:xfrm>
            <a:off x="1115616" y="2780928"/>
            <a:ext cx="69847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 种 设 置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919031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white">
          <a:xfrm>
            <a:off x="785786" y="1500174"/>
            <a:ext cx="1928826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22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软科学类</a:t>
            </a:r>
            <a:r>
              <a:rPr lang="zh-CN" altLang="en-US" sz="24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aphicFrame>
        <p:nvGraphicFramePr>
          <p:cNvPr id="7" name="Group 2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671752"/>
              </p:ext>
            </p:extLst>
          </p:nvPr>
        </p:nvGraphicFramePr>
        <p:xfrm>
          <a:off x="971600" y="2155758"/>
          <a:ext cx="7400925" cy="3732192"/>
        </p:xfrm>
        <a:graphic>
          <a:graphicData uri="http://schemas.openxmlformats.org/drawingml/2006/table">
            <a:tbl>
              <a:tblPr/>
              <a:tblGrid>
                <a:gridCol w="1757362"/>
                <a:gridCol w="5643563"/>
              </a:tblGrid>
              <a:tr h="37431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创新度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学术价值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2.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创新程度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3.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系统性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1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4.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应用价值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1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5.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总体研究水平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经济社会效益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6.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已获经济或社会效益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7.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发展前景及潜在效益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推动科技进步的作用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8.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应用、推广程度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9.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对推动学科建设与发展所起的作用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10.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对推动行业技术进步的作用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4278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1557776"/>
            <a:ext cx="4562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第四阶段  评审委员会会议审定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</p:txBody>
      </p:sp>
      <p:sp>
        <p:nvSpPr>
          <p:cNvPr id="5" name="矩形 4"/>
          <p:cNvSpPr/>
          <p:nvPr/>
        </p:nvSpPr>
        <p:spPr>
          <a:xfrm>
            <a:off x="928662" y="2285992"/>
            <a:ext cx="7429552" cy="40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3608" y="2420888"/>
            <a:ext cx="66967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2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评审</a:t>
            </a:r>
            <a:r>
              <a:rPr lang="zh-CN" altLang="en-US" sz="2200" b="1" dirty="0" smtClean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委员会人员组成</a:t>
            </a:r>
            <a:endParaRPr lang="en-US" altLang="zh-CN" sz="2200" b="1" dirty="0" smtClean="0">
              <a:solidFill>
                <a:srgbClr val="FF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110000"/>
              </a:lnSpc>
              <a:buClr>
                <a:schemeClr val="hlink"/>
              </a:buClr>
              <a:buFont typeface="Wingdings" pitchFamily="2" charset="2"/>
              <a:buNone/>
            </a:pPr>
            <a:endParaRPr lang="en-US" altLang="zh-CN" sz="2200" b="1" dirty="0" smtClean="0">
              <a:solidFill>
                <a:srgbClr val="FF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ts val="3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教育厅主要负责人</a:t>
            </a:r>
            <a:endParaRPr lang="en-US" altLang="zh-CN" sz="24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ts val="3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32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342900" indent="-342900" algn="ctr">
              <a:lnSpc>
                <a:spcPts val="3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教育厅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处负责人</a:t>
            </a:r>
            <a:endParaRPr lang="en-US" altLang="zh-CN" sz="24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ts val="3000"/>
              </a:lnSpc>
              <a:buClr>
                <a:schemeClr val="hlink"/>
              </a:buClr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</a:p>
          <a:p>
            <a:pPr marL="342900" indent="-342900" algn="ctr">
              <a:lnSpc>
                <a:spcPts val="3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评审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组专家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34278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8662" y="2285992"/>
            <a:ext cx="7429552" cy="40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116138"/>
            <a:ext cx="822960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b="1" dirty="0" smtClean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zh-CN" altLang="en-US" sz="2800" b="1" dirty="0">
              <a:solidFill>
                <a:srgbClr val="FF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CN" alt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审议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通讯评审结果，保证评审结果的客观、公正</a:t>
            </a:r>
          </a:p>
          <a:p>
            <a:pPr marL="342900" indent="-342900">
              <a:lnSpc>
                <a:spcPct val="70000"/>
              </a:lnSpc>
              <a:buClr>
                <a:schemeClr val="hlink"/>
              </a:buClr>
              <a:buFont typeface="Wingdings" pitchFamily="2" charset="2"/>
              <a:buNone/>
            </a:pPr>
            <a:endParaRPr lang="zh-CN" altLang="en-US" sz="24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各学科之间的获奖差异</a:t>
            </a:r>
          </a:p>
        </p:txBody>
      </p:sp>
    </p:spTree>
    <p:extLst>
      <p:ext uri="{BB962C8B-B14F-4D97-AF65-F5344CB8AC3E}">
        <p14:creationId xmlns:p14="http://schemas.microsoft.com/office/powerpoint/2010/main" val="19134278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91680" y="2996952"/>
            <a:ext cx="51125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公示期为</a:t>
            </a:r>
            <a:r>
              <a:rPr lang="en-US" altLang="zh-CN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20</a:t>
            </a:r>
            <a:r>
              <a:rPr lang="zh-CN" alt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8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通过省教育厅网站公布</a:t>
            </a:r>
            <a:endParaRPr lang="zh-CN" altLang="en-US" sz="28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1772816"/>
            <a:ext cx="353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第五阶段  公示拟奖名单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134278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1675165"/>
            <a:ext cx="289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第六阶段  处理异议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 </a:t>
            </a:r>
          </a:p>
        </p:txBody>
      </p:sp>
      <p:sp>
        <p:nvSpPr>
          <p:cNvPr id="5" name="矩形 4"/>
          <p:cNvSpPr/>
          <p:nvPr/>
        </p:nvSpPr>
        <p:spPr>
          <a:xfrm>
            <a:off x="928662" y="2285992"/>
            <a:ext cx="7429552" cy="40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60" y="2475513"/>
            <a:ext cx="75608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200" b="1" dirty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2200" b="1" dirty="0" smtClean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异议分类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实质性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异议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创新性、先进性、实用性、和真实性</a:t>
            </a:r>
            <a:endParaRPr lang="zh-CN" altLang="en-US" sz="24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非实质性异议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主要完成人、主要完成单位及其排序</a:t>
            </a:r>
            <a:endParaRPr lang="zh-CN" altLang="en-US" sz="24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CN" alt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r>
              <a:rPr lang="zh-CN" altLang="en-US" sz="22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奖励成果的等级不属于异议范围！</a:t>
            </a:r>
          </a:p>
        </p:txBody>
      </p:sp>
    </p:spTree>
    <p:extLst>
      <p:ext uri="{BB962C8B-B14F-4D97-AF65-F5344CB8AC3E}">
        <p14:creationId xmlns:p14="http://schemas.microsoft.com/office/powerpoint/2010/main" val="19134278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5720" y="1285860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第七阶段  报教育厅批准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 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1538" y="1857364"/>
            <a:ext cx="70009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400" b="1" dirty="0" smtClean="0">
                <a:solidFill>
                  <a:srgbClr val="352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奖励名单确定，印发奖励文件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2766856"/>
            <a:ext cx="3821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第八阶段  授奖、奖金拨付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 </a:t>
            </a:r>
          </a:p>
        </p:txBody>
      </p:sp>
      <p:sp>
        <p:nvSpPr>
          <p:cNvPr id="8" name="矩形 7"/>
          <p:cNvSpPr/>
          <p:nvPr/>
        </p:nvSpPr>
        <p:spPr>
          <a:xfrm>
            <a:off x="611560" y="3335226"/>
            <a:ext cx="807249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400" b="1" dirty="0" smtClean="0">
                <a:solidFill>
                  <a:srgbClr val="352B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单位（陕西高校）：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获奖证书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 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奖金</a:t>
            </a:r>
            <a:endParaRPr lang="en-US" altLang="zh-CN" sz="24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一等奖 </a:t>
            </a:r>
            <a:r>
              <a:rPr lang="en-US" altLang="zh-CN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元； 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二等奖 </a:t>
            </a:r>
            <a:r>
              <a:rPr lang="en-US" altLang="zh-CN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元；三等奖 </a:t>
            </a:r>
            <a:r>
              <a:rPr lang="en-US" altLang="zh-CN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en-US" altLang="zh-CN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</a:t>
            </a:r>
            <a:r>
              <a:rPr lang="zh-CN" altLang="en-US" sz="2400" b="1" dirty="0" smtClean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二等奖及以上可以推荐省奖</a:t>
            </a:r>
          </a:p>
        </p:txBody>
      </p:sp>
    </p:spTree>
    <p:extLst>
      <p:ext uri="{BB962C8B-B14F-4D97-AF65-F5344CB8AC3E}">
        <p14:creationId xmlns:p14="http://schemas.microsoft.com/office/powerpoint/2010/main" val="19134278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/>
          <p:cNvSpPr txBox="1">
            <a:spLocks noChangeArrowheads="1"/>
          </p:cNvSpPr>
          <p:nvPr/>
        </p:nvSpPr>
        <p:spPr bwMode="auto">
          <a:xfrm>
            <a:off x="1907704" y="2924944"/>
            <a:ext cx="53578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 荐 材 料 要 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919031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1538" y="2143116"/>
            <a:ext cx="700092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20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r>
              <a:rPr lang="zh-CN" altLang="en-US" sz="20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发现科学规律，阐明自然现象，创建科学理论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0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r>
              <a:rPr lang="zh-CN" altLang="en-US" sz="20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学术论文和学术专著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0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成果价值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扩大人们对自然界的认识，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完善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或建立理论体系，推动学科向前发展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zh-CN" sz="20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评价依</a:t>
            </a:r>
            <a:r>
              <a:rPr lang="zh-CN" altLang="en-US" sz="20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lang="zh-CN" altLang="zh-CN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的影响力</a:t>
            </a:r>
            <a:endParaRPr lang="zh-CN" altLang="en-US" sz="20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</a:t>
            </a:r>
            <a:r>
              <a:rPr lang="zh-CN" altLang="zh-CN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论著被他引、被评价的情况</a:t>
            </a:r>
            <a:endParaRPr lang="en-US" altLang="zh-CN" sz="20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1428736"/>
            <a:ext cx="4673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基础研究、应用基础研究成果</a:t>
            </a:r>
            <a:r>
              <a:rPr lang="zh-CN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87870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99592" y="1916832"/>
            <a:ext cx="7258072" cy="337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000" b="1" dirty="0" smtClean="0">
                <a:solidFill>
                  <a:srgbClr val="FF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2000" b="1" dirty="0" smtClean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en-US" sz="20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研究成果要注意的问题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有没有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新的科学发现、阐明自然现象、创建科学理论？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有没有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发表学术论文，或者出版学术专著？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论文、专著发表或者出版时间是否超过一年以上？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论著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中的学术观点有没有得到其他论著的引用和评价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4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3568" y="1052736"/>
            <a:ext cx="792088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材料的具体要求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2000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提供主要论文或专著</a:t>
            </a:r>
            <a:endParaRPr lang="en-US" altLang="zh-CN" sz="20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0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endParaRPr lang="en-US" altLang="zh-CN" sz="20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0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著作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封面</a:t>
            </a: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版权页</a:t>
            </a: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部分主要内容</a:t>
            </a:r>
            <a:endParaRPr lang="en-US" altLang="zh-CN" sz="20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000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提供的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代表性</a:t>
            </a: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论文和著作不超过</a:t>
            </a:r>
            <a:r>
              <a:rPr lang="en-US" altLang="zh-CN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推荐书中“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项目主要完成人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”必须在</a:t>
            </a:r>
            <a:r>
              <a:rPr lang="en-US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篇代表作中出现</a:t>
            </a:r>
            <a:endParaRPr lang="en-US" altLang="zh-CN" sz="20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第一作者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通讯作者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未作为主要完成人：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知情同意证明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完成单位不能使用简写，和公章一致！合作单位问题？（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篇代表作中出现的单位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主要完成人和签名一致 </a:t>
            </a:r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en-US" altLang="zh-CN" sz="2000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要提供论文被收录</a:t>
            </a:r>
            <a:r>
              <a:rPr lang="en-US" altLang="zh-CN" sz="2000" dirty="0" err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被引用的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检索证明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000" dirty="0" err="1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提供代表性引文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篇，首页 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引用页 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参考文献页）</a:t>
            </a:r>
            <a:endParaRPr lang="en-US" altLang="zh-CN" sz="20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附件材料不超过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zh-CN" sz="2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4348" y="2428868"/>
            <a:ext cx="7715304" cy="1938992"/>
          </a:xfrm>
          <a:prstGeom prst="rect">
            <a:avLst/>
          </a:prstGeom>
          <a:ln w="254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352BFF"/>
              </a:buClr>
              <a:buFont typeface="Wingdings" pitchFamily="2" charset="2"/>
              <a:buChar char="n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基础研究、应用基础研究成果；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Clr>
                <a:srgbClr val="352BFF"/>
              </a:buClr>
              <a:buFont typeface="Wingdings" pitchFamily="2" charset="2"/>
              <a:buChar char="n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技术开发、技术发明、技术推广研究成果；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Clr>
                <a:srgbClr val="352BFF"/>
              </a:buClr>
              <a:buFont typeface="Wingdings" pitchFamily="2" charset="2"/>
              <a:buChar char="n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软科学研究成果。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282" y="1571612"/>
            <a:ext cx="8136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陕西高等学校科学技术奖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（教育厅奖）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所指的科技成果，主要包括：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4348" y="4929198"/>
            <a:ext cx="7812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各高校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推荐项目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数额不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51965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5786" y="1285860"/>
            <a:ext cx="7572428" cy="485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附件目录（模板）</a:t>
            </a:r>
          </a:p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附件一</a:t>
            </a:r>
          </a:p>
          <a:p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1.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本项目发表的论文成果目录（前</a:t>
            </a: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篇为代表性论文）</a:t>
            </a:r>
          </a:p>
          <a:p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2.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代表性论文首页复印件（</a:t>
            </a: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篇）</a:t>
            </a:r>
          </a:p>
          <a:p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3.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国家专利证书复印件</a:t>
            </a:r>
          </a:p>
          <a:p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4.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软件著作权登记证书复印件</a:t>
            </a:r>
          </a:p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附件二</a:t>
            </a:r>
          </a:p>
          <a:p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1.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本项目研究论文收录、引用检索证明（全部研究论文）</a:t>
            </a:r>
          </a:p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附件三</a:t>
            </a:r>
          </a:p>
          <a:p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1.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代表性引文目录</a:t>
            </a:r>
          </a:p>
          <a:p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2.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代表性引文复印件（</a:t>
            </a: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篇，首页、引用页、参考文献页）</a:t>
            </a:r>
          </a:p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附件四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1.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依托项目目录</a:t>
            </a:r>
          </a:p>
          <a:p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2.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项目结题证明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wipe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14348" y="2714620"/>
            <a:ext cx="7715304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成果特征：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开发新产品，发明新技术等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成果形式：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技术评价证明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专利、成果鉴定、新药证书、新品种等）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endParaRPr lang="en-US" altLang="zh-CN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7158" y="1714488"/>
            <a:ext cx="6191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技术开发、技术发明、技术推广研究成果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1" y="1714488"/>
            <a:ext cx="80438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r>
              <a:rPr lang="zh-CN" altLang="en-US" sz="24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行业、产业的科技进步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科研成果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转变成实际的生产力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zh-CN" sz="24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评价依</a:t>
            </a:r>
            <a:r>
              <a:rPr lang="zh-CN" altLang="en-US" sz="24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</a:t>
            </a:r>
            <a:r>
              <a:rPr lang="en-US" altLang="zh-CN" sz="24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有没有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解决行业、产业、学科发展的现实难题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有没有</a:t>
            </a:r>
            <a:r>
              <a:rPr lang="zh-CN" altLang="zh-CN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被实际应用</a:t>
            </a:r>
            <a:endParaRPr lang="zh-CN" altLang="en-US" sz="24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有没有实际产生的经济效益和社会效益</a:t>
            </a:r>
            <a:endParaRPr lang="en-US" altLang="zh-CN" sz="24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980728"/>
            <a:ext cx="84022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6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材料的具体</a:t>
            </a:r>
            <a:r>
              <a:rPr lang="zh-CN" altLang="en-US" sz="2600" b="1" dirty="0" smtClean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要提供技术研究报告</a:t>
            </a:r>
            <a:endParaRPr lang="en-US" altLang="zh-CN" sz="20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提供技术评价证明，包括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发明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、软件著作权证书、鉴定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验收评审证书</a:t>
            </a:r>
            <a:r>
              <a:rPr lang="zh-CN" altLang="en-US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新产品和新品种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认证、检测、验收等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要进行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科技成果查新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并提供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有经济效益的应用证明须加盖应用单位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财务专用章</a:t>
            </a:r>
            <a:endParaRPr lang="en-US" altLang="zh-CN" sz="20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完成单位不能使用简写，和公章一致！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合作单位问题</a:t>
            </a:r>
            <a:endParaRPr lang="en-US" altLang="zh-CN" sz="20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专利、鉴定证书等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中出现的单位</a:t>
            </a:r>
            <a:r>
              <a:rPr lang="zh-CN" alt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“项目主要完成人员”需在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项目鉴定证书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专利证书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等中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</a:t>
            </a:r>
            <a:endParaRPr lang="en-US" altLang="zh-CN" sz="20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zh-CN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若排名不一致，需提供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排名情况说明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zh-CN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完成人和签名</a:t>
            </a:r>
            <a:r>
              <a:rPr lang="zh-CN" altLang="en-US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一致。</a:t>
            </a:r>
            <a:endParaRPr lang="en-US" altLang="zh-CN" sz="2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en-US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附件</a:t>
            </a:r>
            <a:r>
              <a:rPr lang="zh-CN" alt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材料不超过</a:t>
            </a: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60</a:t>
            </a:r>
            <a:r>
              <a:rPr lang="zh-CN" alt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zh-CN" altLang="en-US" sz="2800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5786" y="1500174"/>
            <a:ext cx="75724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附件目录（模板）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附件一、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技术评价证明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2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评审、检测、验收、鉴定、专利证书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附件二、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应用证明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附件三、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相关技术资料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2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研究报告、技术总结报告、调查、咨询报告、查新报告、发表著作、论文等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附件四、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项目结题证明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wipe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28596" y="2571744"/>
            <a:ext cx="8291513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24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r>
              <a:rPr lang="zh-CN" altLang="en-US" sz="24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促进科技、教育、经济、社会进步而进行的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有关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战略、方针政策、规划、评价、调查等</a:t>
            </a:r>
            <a:r>
              <a:rPr lang="zh-CN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endParaRPr lang="en-US" altLang="zh-CN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556792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软科学类成果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 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6" y="1484784"/>
            <a:ext cx="81867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4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zh-CN" sz="24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0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r>
              <a:rPr lang="zh-CN" altLang="en-US" sz="20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0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推动科技、教育、社会进步和经济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发展起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到了重要作用</a:t>
            </a: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对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高等学校科技体制改革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建立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新的运行机制和管理体制做出了重要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贡献。</a:t>
            </a:r>
            <a:endParaRPr lang="en-US" altLang="zh-CN" sz="20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zh-CN" sz="20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</a:t>
            </a:r>
            <a:r>
              <a:rPr lang="zh-CN" altLang="zh-CN" sz="20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</a:t>
            </a:r>
            <a:r>
              <a:rPr lang="zh-CN" altLang="en-US" sz="20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有没有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被政府部门、企事业单位采纳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工作中实际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应用；</a:t>
            </a:r>
            <a:endParaRPr lang="zh-CN" altLang="en-US" sz="20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有没有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对推动科技、教育、社会进步和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经济发展</a:t>
            </a:r>
            <a:r>
              <a:rPr lang="zh-CN" altLang="en-US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起到了重要</a:t>
            </a:r>
            <a:r>
              <a:rPr lang="zh-CN" altLang="en-US" sz="20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作用。</a:t>
            </a:r>
            <a:endParaRPr lang="en-US" altLang="zh-CN" sz="20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1560" y="2060848"/>
            <a:ext cx="8291513" cy="287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6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推荐软科学成果要注意的</a:t>
            </a:r>
            <a:r>
              <a:rPr lang="zh-CN" altLang="en-US" sz="2600" b="1" dirty="0" smtClean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zh-CN" altLang="en-US" sz="2600" b="1" dirty="0">
              <a:solidFill>
                <a:srgbClr val="FF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成果有没有采纳，有没有被相关单位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4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应用时间有没有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超过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 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1557338"/>
            <a:ext cx="8291513" cy="403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600" b="1" dirty="0">
                <a:solidFill>
                  <a:srgbClr val="FF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材料的具体要求</a:t>
            </a:r>
          </a:p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zh-CN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研究报告</a:t>
            </a:r>
            <a:endParaRPr lang="en-US" altLang="zh-CN" sz="24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2. 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软科学评审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证明（或项目验收证明）</a:t>
            </a:r>
            <a:endParaRPr lang="en-US" altLang="zh-CN" sz="24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3. 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提供应用采纳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</a:t>
            </a:r>
            <a:endParaRPr lang="en-US" altLang="zh-CN" sz="2400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4. 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附件材料不超过</a:t>
            </a:r>
            <a:r>
              <a:rPr lang="en-US" altLang="zh-CN" sz="3200" dirty="0" smtClean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60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24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 txBox="1">
            <a:spLocks noChangeArrowheads="1"/>
          </p:cNvSpPr>
          <p:nvPr/>
        </p:nvSpPr>
        <p:spPr>
          <a:xfrm>
            <a:off x="571472" y="1428736"/>
            <a:ext cx="1785950" cy="642942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注意事项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8596" y="2285993"/>
            <a:ext cx="8229600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评审组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准确（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决定项目评审的专家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24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软科学</a:t>
            </a: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类研究成果只能对应软科学学科，反之亦然。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zh-CN" alt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934047"/>
              </p:ext>
            </p:extLst>
          </p:nvPr>
        </p:nvGraphicFramePr>
        <p:xfrm>
          <a:off x="755576" y="3861048"/>
          <a:ext cx="7744943" cy="1369765"/>
        </p:xfrm>
        <a:graphic>
          <a:graphicData uri="http://schemas.openxmlformats.org/drawingml/2006/table">
            <a:tbl>
              <a:tblPr/>
              <a:tblGrid>
                <a:gridCol w="338006"/>
                <a:gridCol w="2496654"/>
                <a:gridCol w="508525"/>
                <a:gridCol w="4401758"/>
              </a:tblGrid>
              <a:tr h="1369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成果类型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A.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基础研究、应用基础研究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B.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技术开发、发明、推广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C.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软  科  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专业评审组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A.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数理力学 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E.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机械     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J.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动力电气  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N.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生物技术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B.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电子信息 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F.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轻工     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K.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地球科学  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O.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医药卫生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C.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化学化工 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G.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纺织    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材料科学   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软 科 学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环境科学 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工程建设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M.</a:t>
                      </a:r>
                      <a:r>
                        <a:rPr kumimoji="0" lang="zh-CN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农林畜牧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4282" y="1785926"/>
            <a:ext cx="4132863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基础研究、应用基础研究类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596" y="2786058"/>
            <a:ext cx="82809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352BFF"/>
              </a:buClr>
              <a:buFont typeface="Wingdings" pitchFamily="2" charset="2"/>
              <a:buChar char="n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重点推荐具有原始创新、对科技发展具有促进作用的科学理论成果。其相关论文、论著发表或出版</a:t>
            </a:r>
            <a:r>
              <a:rPr lang="en-US" altLang="zh-CN" sz="2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年以上，截止日期为</a:t>
            </a:r>
            <a:r>
              <a:rPr lang="en-US" altLang="zh-CN" sz="2800" dirty="0" smtClean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2015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 smtClean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dirty="0" smtClean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31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7870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39552" y="2276872"/>
            <a:ext cx="8229600" cy="179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纵向</a:t>
            </a:r>
            <a:r>
              <a:rPr lang="zh-CN" altLang="en-US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项目结题验收的</a:t>
            </a:r>
            <a:r>
              <a:rPr lang="zh-CN" altLang="en-US" sz="2800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zh-CN" altLang="en-US" sz="28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注意前面推荐书和后面支撑材料的对应关系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/>
          <p:cNvSpPr txBox="1">
            <a:spLocks noChangeArrowheads="1"/>
          </p:cNvSpPr>
          <p:nvPr/>
        </p:nvSpPr>
        <p:spPr bwMode="auto">
          <a:xfrm>
            <a:off x="1115616" y="2780928"/>
            <a:ext cx="69847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 奖 情 况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919031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34" y="1571612"/>
            <a:ext cx="6786610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52BFF"/>
              </a:buClr>
              <a:buFont typeface="Wingdings" pitchFamily="2" charset="2"/>
              <a:buChar char="n"/>
            </a:pP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教育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厅</a:t>
            </a: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奖设一等奖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</a:t>
            </a: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二等奖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和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三等奖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0585"/>
              </p:ext>
            </p:extLst>
          </p:nvPr>
        </p:nvGraphicFramePr>
        <p:xfrm>
          <a:off x="971600" y="2564904"/>
          <a:ext cx="7056784" cy="2736304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/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/>
                <a:gridCol w="864096"/>
                <a:gridCol w="792088"/>
                <a:gridCol w="648072"/>
                <a:gridCol w="720080"/>
              </a:tblGrid>
              <a:tr h="504056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  度</a:t>
                      </a:r>
                      <a:endParaRPr lang="zh-CN" altLang="en-US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全省</a:t>
                      </a:r>
                      <a:r>
                        <a:rPr lang="zh-CN" alt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授奖情况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陕师大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获奖情况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授奖数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一等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二等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三等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推荐数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获奖数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一等</a:t>
                      </a:r>
                      <a:endParaRPr lang="zh-CN" alt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二等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</a:t>
                      </a:r>
                      <a:endParaRPr lang="zh-CN" altLang="en-US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</a:t>
                      </a:r>
                      <a:endParaRPr lang="zh-CN" altLang="en-US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80304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628800"/>
            <a:ext cx="856895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1800"/>
              </a:spcAft>
              <a:defRPr/>
            </a:pPr>
            <a:r>
              <a:rPr lang="zh-CN" altLang="zh-C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推荐</a:t>
            </a:r>
            <a:r>
              <a:rPr lang="zh-CN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前</a:t>
            </a: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lang="zh-CN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公示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lang="zh-CN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制度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公示内容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zh-CN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r>
              <a:rPr lang="en-US" altLang="zh-CN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+</a:t>
            </a:r>
            <a:r>
              <a:rPr lang="zh-CN" altLang="zh-CN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完成单位</a:t>
            </a:r>
            <a:r>
              <a:rPr lang="en-US" altLang="zh-CN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+</a:t>
            </a:r>
            <a:r>
              <a:rPr lang="zh-CN" altLang="zh-CN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完成人</a:t>
            </a:r>
            <a:r>
              <a:rPr lang="en-US" altLang="zh-CN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+</a:t>
            </a:r>
            <a:r>
              <a:rPr lang="zh-CN" altLang="zh-CN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zh-CN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r>
              <a:rPr lang="en-US" altLang="zh-CN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zh-CN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zh-CN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知识产权目录</a:t>
            </a:r>
            <a:endParaRPr lang="en-US" altLang="zh-CN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公示时间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不少于</a:t>
            </a:r>
            <a:r>
              <a:rPr lang="en-US" altLang="zh-CN" sz="36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5</a:t>
            </a:r>
            <a:r>
              <a:rPr lang="zh-CN" altLang="zh-CN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endParaRPr lang="en-US" altLang="zh-CN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公示范围：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推荐单位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完成单位（合作单位公示结果 ）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2792946"/>
      </p:ext>
    </p:extLst>
  </p:cSld>
  <p:clrMapOvr>
    <a:masterClrMapping/>
  </p:clrMapOvr>
  <p:transition>
    <p:wipe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412776"/>
            <a:ext cx="8352928" cy="383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几个时间节点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342900" indent="-3429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1. 11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日前：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项目公示信息</a:t>
            </a:r>
            <a:endParaRPr lang="en-US" altLang="zh-CN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2400" b="1" dirty="0" smtClean="0">
                <a:solidFill>
                  <a:srgbClr val="352B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 b="1" dirty="0" smtClean="0">
                <a:solidFill>
                  <a:srgbClr val="352B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基础研究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类：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同时报送</a:t>
            </a:r>
            <a:r>
              <a:rPr lang="en-US" altLang="zh-CN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篇代表性论文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网络推荐时间截止</a:t>
            </a:r>
            <a:endParaRPr lang="en-US" altLang="zh-CN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3.  12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日前：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系统打印推荐书 </a:t>
            </a:r>
            <a:r>
              <a:rPr lang="en-US" altLang="zh-CN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附件（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45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 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en-US" altLang="zh-CN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纸质材料</a:t>
            </a:r>
            <a:r>
              <a:rPr lang="en-US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</a:t>
            </a:r>
            <a:r>
              <a:rPr lang="en-US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份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份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原件，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红章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55" y="3494087"/>
            <a:ext cx="3806826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427038" y="233363"/>
            <a:ext cx="1616075" cy="1254125"/>
            <a:chOff x="1699" y="1243"/>
            <a:chExt cx="2358" cy="1830"/>
          </a:xfrm>
        </p:grpSpPr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697" y="1243"/>
              <a:ext cx="360" cy="312"/>
            </a:xfrm>
            <a:custGeom>
              <a:avLst/>
              <a:gdLst>
                <a:gd name="T0" fmla="*/ 59616 w 60"/>
                <a:gd name="T1" fmla="*/ 67392 h 52"/>
                <a:gd name="T2" fmla="*/ 77760 w 60"/>
                <a:gd name="T3" fmla="*/ 33696 h 52"/>
                <a:gd name="T4" fmla="*/ 59616 w 60"/>
                <a:gd name="T5" fmla="*/ 0 h 52"/>
                <a:gd name="T6" fmla="*/ 19440 w 60"/>
                <a:gd name="T7" fmla="*/ 0 h 52"/>
                <a:gd name="T8" fmla="*/ 0 w 60"/>
                <a:gd name="T9" fmla="*/ 33696 h 52"/>
                <a:gd name="T10" fmla="*/ 19440 w 60"/>
                <a:gd name="T11" fmla="*/ 67392 h 52"/>
                <a:gd name="T12" fmla="*/ 59616 w 60"/>
                <a:gd name="T13" fmla="*/ 67392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2"/>
                <a:gd name="T23" fmla="*/ 60 w 60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2">
                  <a:moveTo>
                    <a:pt x="46" y="52"/>
                  </a:moveTo>
                  <a:lnTo>
                    <a:pt x="60" y="26"/>
                  </a:lnTo>
                  <a:lnTo>
                    <a:pt x="46" y="0"/>
                  </a:lnTo>
                  <a:lnTo>
                    <a:pt x="15" y="0"/>
                  </a:lnTo>
                  <a:lnTo>
                    <a:pt x="0" y="26"/>
                  </a:lnTo>
                  <a:lnTo>
                    <a:pt x="15" y="52"/>
                  </a:lnTo>
                  <a:lnTo>
                    <a:pt x="46" y="52"/>
                  </a:lnTo>
                  <a:close/>
                </a:path>
              </a:pathLst>
            </a:custGeom>
            <a:solidFill>
              <a:srgbClr val="FFFFFF">
                <a:alpha val="29019"/>
              </a:srgbClr>
            </a:solidFill>
            <a:ln w="9525">
              <a:solidFill>
                <a:srgbClr val="808080">
                  <a:alpha val="12941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3373" y="1435"/>
              <a:ext cx="360" cy="318"/>
            </a:xfrm>
            <a:custGeom>
              <a:avLst/>
              <a:gdLst>
                <a:gd name="T0" fmla="*/ 77760 w 60"/>
                <a:gd name="T1" fmla="*/ 33696 h 53"/>
                <a:gd name="T2" fmla="*/ 59616 w 60"/>
                <a:gd name="T3" fmla="*/ 0 h 53"/>
                <a:gd name="T4" fmla="*/ 18144 w 60"/>
                <a:gd name="T5" fmla="*/ 0 h 53"/>
                <a:gd name="T6" fmla="*/ 0 w 60"/>
                <a:gd name="T7" fmla="*/ 33696 h 53"/>
                <a:gd name="T8" fmla="*/ 18144 w 60"/>
                <a:gd name="T9" fmla="*/ 68688 h 53"/>
                <a:gd name="T10" fmla="*/ 59616 w 60"/>
                <a:gd name="T11" fmla="*/ 67392 h 53"/>
                <a:gd name="T12" fmla="*/ 77760 w 60"/>
                <a:gd name="T13" fmla="*/ 33696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3"/>
                <a:gd name="T23" fmla="*/ 60 w 60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3">
                  <a:moveTo>
                    <a:pt x="60" y="26"/>
                  </a:moveTo>
                  <a:lnTo>
                    <a:pt x="46" y="0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14" y="53"/>
                  </a:lnTo>
                  <a:lnTo>
                    <a:pt x="46" y="52"/>
                  </a:lnTo>
                  <a:lnTo>
                    <a:pt x="60" y="26"/>
                  </a:lnTo>
                  <a:close/>
                </a:path>
              </a:pathLst>
            </a:custGeom>
            <a:solidFill>
              <a:srgbClr val="FFFFFF">
                <a:alpha val="29019"/>
              </a:srgbClr>
            </a:solidFill>
            <a:ln w="9525">
              <a:solidFill>
                <a:srgbClr val="808080">
                  <a:alpha val="12941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019" y="1621"/>
              <a:ext cx="360" cy="318"/>
            </a:xfrm>
            <a:custGeom>
              <a:avLst/>
              <a:gdLst>
                <a:gd name="T0" fmla="*/ 59616 w 60"/>
                <a:gd name="T1" fmla="*/ 67392 h 53"/>
                <a:gd name="T2" fmla="*/ 77760 w 60"/>
                <a:gd name="T3" fmla="*/ 33696 h 53"/>
                <a:gd name="T4" fmla="*/ 59616 w 60"/>
                <a:gd name="T5" fmla="*/ 0 h 53"/>
                <a:gd name="T6" fmla="*/ 19440 w 60"/>
                <a:gd name="T7" fmla="*/ 0 h 53"/>
                <a:gd name="T8" fmla="*/ 0 w 60"/>
                <a:gd name="T9" fmla="*/ 33696 h 53"/>
                <a:gd name="T10" fmla="*/ 19440 w 60"/>
                <a:gd name="T11" fmla="*/ 68688 h 53"/>
                <a:gd name="T12" fmla="*/ 59616 w 60"/>
                <a:gd name="T13" fmla="*/ 67392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3"/>
                <a:gd name="T23" fmla="*/ 60 w 60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3">
                  <a:moveTo>
                    <a:pt x="46" y="52"/>
                  </a:moveTo>
                  <a:lnTo>
                    <a:pt x="60" y="26"/>
                  </a:lnTo>
                  <a:lnTo>
                    <a:pt x="46" y="0"/>
                  </a:lnTo>
                  <a:lnTo>
                    <a:pt x="15" y="0"/>
                  </a:lnTo>
                  <a:lnTo>
                    <a:pt x="0" y="26"/>
                  </a:lnTo>
                  <a:lnTo>
                    <a:pt x="15" y="53"/>
                  </a:lnTo>
                  <a:lnTo>
                    <a:pt x="46" y="52"/>
                  </a:lnTo>
                  <a:close/>
                </a:path>
              </a:pathLst>
            </a:custGeom>
            <a:solidFill>
              <a:srgbClr val="FFFFFF">
                <a:alpha val="29019"/>
              </a:srgbClr>
            </a:solidFill>
            <a:ln w="9525">
              <a:solidFill>
                <a:srgbClr val="808080">
                  <a:alpha val="12941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019" y="2011"/>
              <a:ext cx="360" cy="318"/>
            </a:xfrm>
            <a:custGeom>
              <a:avLst/>
              <a:gdLst>
                <a:gd name="T0" fmla="*/ 59616 w 60"/>
                <a:gd name="T1" fmla="*/ 67392 h 53"/>
                <a:gd name="T2" fmla="*/ 77760 w 60"/>
                <a:gd name="T3" fmla="*/ 33696 h 53"/>
                <a:gd name="T4" fmla="*/ 59616 w 60"/>
                <a:gd name="T5" fmla="*/ 0 h 53"/>
                <a:gd name="T6" fmla="*/ 19440 w 60"/>
                <a:gd name="T7" fmla="*/ 0 h 53"/>
                <a:gd name="T8" fmla="*/ 0 w 60"/>
                <a:gd name="T9" fmla="*/ 33696 h 53"/>
                <a:gd name="T10" fmla="*/ 19440 w 60"/>
                <a:gd name="T11" fmla="*/ 68688 h 53"/>
                <a:gd name="T12" fmla="*/ 59616 w 60"/>
                <a:gd name="T13" fmla="*/ 67392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3"/>
                <a:gd name="T23" fmla="*/ 60 w 60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3">
                  <a:moveTo>
                    <a:pt x="46" y="52"/>
                  </a:moveTo>
                  <a:lnTo>
                    <a:pt x="60" y="26"/>
                  </a:lnTo>
                  <a:lnTo>
                    <a:pt x="46" y="0"/>
                  </a:lnTo>
                  <a:lnTo>
                    <a:pt x="15" y="0"/>
                  </a:lnTo>
                  <a:lnTo>
                    <a:pt x="0" y="26"/>
                  </a:lnTo>
                  <a:lnTo>
                    <a:pt x="15" y="53"/>
                  </a:lnTo>
                  <a:lnTo>
                    <a:pt x="46" y="52"/>
                  </a:lnTo>
                  <a:close/>
                </a:path>
              </a:pathLst>
            </a:custGeom>
            <a:solidFill>
              <a:srgbClr val="FFFFFF">
                <a:alpha val="29019"/>
              </a:srgbClr>
            </a:solidFill>
            <a:ln w="9525">
              <a:solidFill>
                <a:srgbClr val="808080">
                  <a:alpha val="12941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377" y="1243"/>
              <a:ext cx="360" cy="312"/>
            </a:xfrm>
            <a:custGeom>
              <a:avLst/>
              <a:gdLst>
                <a:gd name="T0" fmla="*/ 77760 w 60"/>
                <a:gd name="T1" fmla="*/ 33696 h 52"/>
                <a:gd name="T2" fmla="*/ 59616 w 60"/>
                <a:gd name="T3" fmla="*/ 0 h 52"/>
                <a:gd name="T4" fmla="*/ 18144 w 60"/>
                <a:gd name="T5" fmla="*/ 0 h 52"/>
                <a:gd name="T6" fmla="*/ 0 w 60"/>
                <a:gd name="T7" fmla="*/ 33696 h 52"/>
                <a:gd name="T8" fmla="*/ 18144 w 60"/>
                <a:gd name="T9" fmla="*/ 67392 h 52"/>
                <a:gd name="T10" fmla="*/ 59616 w 60"/>
                <a:gd name="T11" fmla="*/ 67392 h 52"/>
                <a:gd name="T12" fmla="*/ 77760 w 60"/>
                <a:gd name="T13" fmla="*/ 33696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2"/>
                <a:gd name="T23" fmla="*/ 60 w 60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2">
                  <a:moveTo>
                    <a:pt x="60" y="26"/>
                  </a:moveTo>
                  <a:lnTo>
                    <a:pt x="46" y="0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14" y="52"/>
                  </a:lnTo>
                  <a:lnTo>
                    <a:pt x="46" y="52"/>
                  </a:lnTo>
                  <a:lnTo>
                    <a:pt x="60" y="26"/>
                  </a:lnTo>
                  <a:close/>
                </a:path>
              </a:pathLst>
            </a:custGeom>
            <a:solidFill>
              <a:srgbClr val="FFFFFF">
                <a:alpha val="29019"/>
              </a:srgbClr>
            </a:solidFill>
            <a:ln w="9525">
              <a:solidFill>
                <a:srgbClr val="808080">
                  <a:alpha val="12941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2377" y="1627"/>
              <a:ext cx="360" cy="318"/>
            </a:xfrm>
            <a:custGeom>
              <a:avLst/>
              <a:gdLst>
                <a:gd name="T0" fmla="*/ 59616 w 60"/>
                <a:gd name="T1" fmla="*/ 0 h 53"/>
                <a:gd name="T2" fmla="*/ 18144 w 60"/>
                <a:gd name="T3" fmla="*/ 0 h 53"/>
                <a:gd name="T4" fmla="*/ 0 w 60"/>
                <a:gd name="T5" fmla="*/ 33696 h 53"/>
                <a:gd name="T6" fmla="*/ 18144 w 60"/>
                <a:gd name="T7" fmla="*/ 68688 h 53"/>
                <a:gd name="T8" fmla="*/ 59616 w 60"/>
                <a:gd name="T9" fmla="*/ 68688 h 53"/>
                <a:gd name="T10" fmla="*/ 77760 w 60"/>
                <a:gd name="T11" fmla="*/ 33696 h 53"/>
                <a:gd name="T12" fmla="*/ 59616 w 60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3"/>
                <a:gd name="T23" fmla="*/ 60 w 60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3">
                  <a:moveTo>
                    <a:pt x="46" y="0"/>
                  </a:moveTo>
                  <a:lnTo>
                    <a:pt x="14" y="0"/>
                  </a:lnTo>
                  <a:lnTo>
                    <a:pt x="0" y="26"/>
                  </a:lnTo>
                  <a:lnTo>
                    <a:pt x="14" y="53"/>
                  </a:lnTo>
                  <a:lnTo>
                    <a:pt x="46" y="53"/>
                  </a:lnTo>
                  <a:lnTo>
                    <a:pt x="60" y="2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>
                <a:alpha val="29019"/>
              </a:srgbClr>
            </a:solidFill>
            <a:ln w="9525">
              <a:solidFill>
                <a:srgbClr val="808080">
                  <a:alpha val="12941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2377" y="2011"/>
              <a:ext cx="360" cy="318"/>
            </a:xfrm>
            <a:custGeom>
              <a:avLst/>
              <a:gdLst>
                <a:gd name="T0" fmla="*/ 59616 w 60"/>
                <a:gd name="T1" fmla="*/ 0 h 53"/>
                <a:gd name="T2" fmla="*/ 18144 w 60"/>
                <a:gd name="T3" fmla="*/ 0 h 53"/>
                <a:gd name="T4" fmla="*/ 0 w 60"/>
                <a:gd name="T5" fmla="*/ 33696 h 53"/>
                <a:gd name="T6" fmla="*/ 18144 w 60"/>
                <a:gd name="T7" fmla="*/ 68688 h 53"/>
                <a:gd name="T8" fmla="*/ 59616 w 60"/>
                <a:gd name="T9" fmla="*/ 67392 h 53"/>
                <a:gd name="T10" fmla="*/ 77760 w 60"/>
                <a:gd name="T11" fmla="*/ 33696 h 53"/>
                <a:gd name="T12" fmla="*/ 59616 w 60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3"/>
                <a:gd name="T23" fmla="*/ 60 w 60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3">
                  <a:moveTo>
                    <a:pt x="46" y="0"/>
                  </a:moveTo>
                  <a:lnTo>
                    <a:pt x="14" y="0"/>
                  </a:lnTo>
                  <a:lnTo>
                    <a:pt x="0" y="26"/>
                  </a:lnTo>
                  <a:lnTo>
                    <a:pt x="14" y="53"/>
                  </a:lnTo>
                  <a:lnTo>
                    <a:pt x="46" y="52"/>
                  </a:lnTo>
                  <a:lnTo>
                    <a:pt x="60" y="2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alpha val="29019"/>
              </a:schemeClr>
            </a:solidFill>
            <a:ln w="9525">
              <a:solidFill>
                <a:srgbClr val="808080">
                  <a:alpha val="12941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2029" y="1429"/>
              <a:ext cx="360" cy="312"/>
            </a:xfrm>
            <a:custGeom>
              <a:avLst/>
              <a:gdLst>
                <a:gd name="T0" fmla="*/ 77760 w 60"/>
                <a:gd name="T1" fmla="*/ 33696 h 52"/>
                <a:gd name="T2" fmla="*/ 59616 w 60"/>
                <a:gd name="T3" fmla="*/ 0 h 52"/>
                <a:gd name="T4" fmla="*/ 18144 w 60"/>
                <a:gd name="T5" fmla="*/ 0 h 52"/>
                <a:gd name="T6" fmla="*/ 0 w 60"/>
                <a:gd name="T7" fmla="*/ 33696 h 52"/>
                <a:gd name="T8" fmla="*/ 18144 w 60"/>
                <a:gd name="T9" fmla="*/ 67392 h 52"/>
                <a:gd name="T10" fmla="*/ 59616 w 60"/>
                <a:gd name="T11" fmla="*/ 67392 h 52"/>
                <a:gd name="T12" fmla="*/ 77760 w 60"/>
                <a:gd name="T13" fmla="*/ 33696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2"/>
                <a:gd name="T23" fmla="*/ 60 w 60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2">
                  <a:moveTo>
                    <a:pt x="60" y="26"/>
                  </a:moveTo>
                  <a:lnTo>
                    <a:pt x="46" y="0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14" y="52"/>
                  </a:lnTo>
                  <a:lnTo>
                    <a:pt x="46" y="52"/>
                  </a:lnTo>
                  <a:lnTo>
                    <a:pt x="60" y="26"/>
                  </a:lnTo>
                  <a:close/>
                </a:path>
              </a:pathLst>
            </a:custGeom>
            <a:solidFill>
              <a:srgbClr val="FFFFFF">
                <a:alpha val="29019"/>
              </a:srgbClr>
            </a:solidFill>
            <a:ln w="9525">
              <a:solidFill>
                <a:srgbClr val="808080">
                  <a:alpha val="12941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699" y="2005"/>
              <a:ext cx="360" cy="318"/>
            </a:xfrm>
            <a:custGeom>
              <a:avLst/>
              <a:gdLst>
                <a:gd name="T0" fmla="*/ 59616 w 60"/>
                <a:gd name="T1" fmla="*/ 0 h 53"/>
                <a:gd name="T2" fmla="*/ 18144 w 60"/>
                <a:gd name="T3" fmla="*/ 0 h 53"/>
                <a:gd name="T4" fmla="*/ 0 w 60"/>
                <a:gd name="T5" fmla="*/ 33696 h 53"/>
                <a:gd name="T6" fmla="*/ 18144 w 60"/>
                <a:gd name="T7" fmla="*/ 68688 h 53"/>
                <a:gd name="T8" fmla="*/ 59616 w 60"/>
                <a:gd name="T9" fmla="*/ 67392 h 53"/>
                <a:gd name="T10" fmla="*/ 77760 w 60"/>
                <a:gd name="T11" fmla="*/ 33696 h 53"/>
                <a:gd name="T12" fmla="*/ 59616 w 60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3"/>
                <a:gd name="T23" fmla="*/ 60 w 60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3">
                  <a:moveTo>
                    <a:pt x="46" y="0"/>
                  </a:moveTo>
                  <a:lnTo>
                    <a:pt x="14" y="0"/>
                  </a:lnTo>
                  <a:lnTo>
                    <a:pt x="0" y="26"/>
                  </a:lnTo>
                  <a:lnTo>
                    <a:pt x="14" y="53"/>
                  </a:lnTo>
                  <a:lnTo>
                    <a:pt x="46" y="52"/>
                  </a:lnTo>
                  <a:lnTo>
                    <a:pt x="60" y="2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>
                <a:alpha val="29019"/>
              </a:srgbClr>
            </a:solidFill>
            <a:ln w="9525">
              <a:solidFill>
                <a:srgbClr val="808080">
                  <a:alpha val="12941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2029" y="2197"/>
              <a:ext cx="360" cy="318"/>
            </a:xfrm>
            <a:custGeom>
              <a:avLst/>
              <a:gdLst>
                <a:gd name="T0" fmla="*/ 77760 w 60"/>
                <a:gd name="T1" fmla="*/ 33696 h 53"/>
                <a:gd name="T2" fmla="*/ 59616 w 60"/>
                <a:gd name="T3" fmla="*/ 0 h 53"/>
                <a:gd name="T4" fmla="*/ 18144 w 60"/>
                <a:gd name="T5" fmla="*/ 0 h 53"/>
                <a:gd name="T6" fmla="*/ 0 w 60"/>
                <a:gd name="T7" fmla="*/ 33696 h 53"/>
                <a:gd name="T8" fmla="*/ 18144 w 60"/>
                <a:gd name="T9" fmla="*/ 68688 h 53"/>
                <a:gd name="T10" fmla="*/ 59616 w 60"/>
                <a:gd name="T11" fmla="*/ 68688 h 53"/>
                <a:gd name="T12" fmla="*/ 77760 w 60"/>
                <a:gd name="T13" fmla="*/ 33696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3"/>
                <a:gd name="T23" fmla="*/ 60 w 60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3">
                  <a:moveTo>
                    <a:pt x="60" y="26"/>
                  </a:moveTo>
                  <a:lnTo>
                    <a:pt x="46" y="0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14" y="53"/>
                  </a:lnTo>
                  <a:lnTo>
                    <a:pt x="46" y="53"/>
                  </a:lnTo>
                  <a:lnTo>
                    <a:pt x="60" y="26"/>
                  </a:lnTo>
                  <a:close/>
                </a:path>
              </a:pathLst>
            </a:custGeom>
            <a:solidFill>
              <a:srgbClr val="FFFFFF">
                <a:alpha val="29019"/>
              </a:srgbClr>
            </a:solidFill>
            <a:ln w="9525">
              <a:solidFill>
                <a:srgbClr val="808080">
                  <a:alpha val="12941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2029" y="2563"/>
              <a:ext cx="360" cy="318"/>
            </a:xfrm>
            <a:custGeom>
              <a:avLst/>
              <a:gdLst>
                <a:gd name="T0" fmla="*/ 59616 w 60"/>
                <a:gd name="T1" fmla="*/ 0 h 53"/>
                <a:gd name="T2" fmla="*/ 18144 w 60"/>
                <a:gd name="T3" fmla="*/ 0 h 53"/>
                <a:gd name="T4" fmla="*/ 0 w 60"/>
                <a:gd name="T5" fmla="*/ 33696 h 53"/>
                <a:gd name="T6" fmla="*/ 18144 w 60"/>
                <a:gd name="T7" fmla="*/ 68688 h 53"/>
                <a:gd name="T8" fmla="*/ 59616 w 60"/>
                <a:gd name="T9" fmla="*/ 68688 h 53"/>
                <a:gd name="T10" fmla="*/ 77760 w 60"/>
                <a:gd name="T11" fmla="*/ 34992 h 53"/>
                <a:gd name="T12" fmla="*/ 59616 w 60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3"/>
                <a:gd name="T23" fmla="*/ 60 w 60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3">
                  <a:moveTo>
                    <a:pt x="46" y="0"/>
                  </a:moveTo>
                  <a:lnTo>
                    <a:pt x="14" y="0"/>
                  </a:lnTo>
                  <a:lnTo>
                    <a:pt x="0" y="26"/>
                  </a:lnTo>
                  <a:lnTo>
                    <a:pt x="14" y="53"/>
                  </a:lnTo>
                  <a:lnTo>
                    <a:pt x="46" y="53"/>
                  </a:lnTo>
                  <a:lnTo>
                    <a:pt x="60" y="2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>
                <a:alpha val="29019"/>
              </a:srgbClr>
            </a:solidFill>
            <a:ln w="9525">
              <a:solidFill>
                <a:srgbClr val="808080">
                  <a:alpha val="12941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1699" y="2761"/>
              <a:ext cx="360" cy="312"/>
            </a:xfrm>
            <a:custGeom>
              <a:avLst/>
              <a:gdLst>
                <a:gd name="T0" fmla="*/ 18144 w 60"/>
                <a:gd name="T1" fmla="*/ 0 h 52"/>
                <a:gd name="T2" fmla="*/ 0 w 60"/>
                <a:gd name="T3" fmla="*/ 33696 h 52"/>
                <a:gd name="T4" fmla="*/ 18144 w 60"/>
                <a:gd name="T5" fmla="*/ 67392 h 52"/>
                <a:gd name="T6" fmla="*/ 59616 w 60"/>
                <a:gd name="T7" fmla="*/ 67392 h 52"/>
                <a:gd name="T8" fmla="*/ 77760 w 60"/>
                <a:gd name="T9" fmla="*/ 33696 h 52"/>
                <a:gd name="T10" fmla="*/ 59616 w 60"/>
                <a:gd name="T11" fmla="*/ 0 h 52"/>
                <a:gd name="T12" fmla="*/ 18144 w 60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2"/>
                <a:gd name="T23" fmla="*/ 60 w 60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2">
                  <a:moveTo>
                    <a:pt x="14" y="0"/>
                  </a:moveTo>
                  <a:lnTo>
                    <a:pt x="0" y="26"/>
                  </a:lnTo>
                  <a:lnTo>
                    <a:pt x="14" y="52"/>
                  </a:lnTo>
                  <a:lnTo>
                    <a:pt x="46" y="52"/>
                  </a:lnTo>
                  <a:lnTo>
                    <a:pt x="60" y="26"/>
                  </a:lnTo>
                  <a:lnTo>
                    <a:pt x="4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>
                <a:alpha val="29019"/>
              </a:srgbClr>
            </a:solidFill>
            <a:ln w="9525">
              <a:solidFill>
                <a:srgbClr val="808080">
                  <a:alpha val="12941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2377" y="2383"/>
              <a:ext cx="360" cy="318"/>
            </a:xfrm>
            <a:custGeom>
              <a:avLst/>
              <a:gdLst>
                <a:gd name="T0" fmla="*/ 59616 w 60"/>
                <a:gd name="T1" fmla="*/ 0 h 53"/>
                <a:gd name="T2" fmla="*/ 18144 w 60"/>
                <a:gd name="T3" fmla="*/ 0 h 53"/>
                <a:gd name="T4" fmla="*/ 0 w 60"/>
                <a:gd name="T5" fmla="*/ 33696 h 53"/>
                <a:gd name="T6" fmla="*/ 18144 w 60"/>
                <a:gd name="T7" fmla="*/ 68688 h 53"/>
                <a:gd name="T8" fmla="*/ 59616 w 60"/>
                <a:gd name="T9" fmla="*/ 68688 h 53"/>
                <a:gd name="T10" fmla="*/ 77760 w 60"/>
                <a:gd name="T11" fmla="*/ 34992 h 53"/>
                <a:gd name="T12" fmla="*/ 59616 w 60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3"/>
                <a:gd name="T23" fmla="*/ 60 w 60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3">
                  <a:moveTo>
                    <a:pt x="46" y="0"/>
                  </a:moveTo>
                  <a:lnTo>
                    <a:pt x="14" y="0"/>
                  </a:lnTo>
                  <a:lnTo>
                    <a:pt x="0" y="26"/>
                  </a:lnTo>
                  <a:lnTo>
                    <a:pt x="14" y="53"/>
                  </a:lnTo>
                  <a:lnTo>
                    <a:pt x="46" y="53"/>
                  </a:lnTo>
                  <a:lnTo>
                    <a:pt x="60" y="2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>
                <a:alpha val="29019"/>
              </a:srgbClr>
            </a:solidFill>
            <a:ln w="9525">
              <a:solidFill>
                <a:srgbClr val="808080">
                  <a:alpha val="12941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143240" y="3357562"/>
            <a:ext cx="24288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谢谢</a:t>
            </a:r>
            <a:endParaRPr lang="zh-CN" alt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420514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5720" y="1571612"/>
            <a:ext cx="5056192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技术开发、技术发明、技术推广类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596" y="2500306"/>
            <a:ext cx="82809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352BFF"/>
              </a:buClr>
              <a:buFont typeface="Wingdings" pitchFamily="2" charset="2"/>
              <a:buChar char="n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重点推荐具有自主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知识产权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、对行业技术进步及企业产品开发有积极推动作用的应用技术成果。推荐成果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实际应用必须在</a:t>
            </a:r>
            <a:r>
              <a:rPr lang="en-US" altLang="zh-CN" sz="2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年以上，截止日期为</a:t>
            </a:r>
            <a:r>
              <a:rPr lang="en-US" altLang="zh-CN" sz="2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2015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31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104304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5720" y="1428736"/>
            <a:ext cx="1670650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软科学类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596" y="2214554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352BFF"/>
              </a:buClr>
              <a:buFont typeface="Wingdings" pitchFamily="2" charset="2"/>
              <a:buChar char="n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重点推荐对推动科技发展、教育改革、科技促进经济增长与对社会进步起着重要指导作用，为决策提供科学依据并被相关部门、企业所采用的软科学研究成果。推荐成果必须实际采纳应用</a:t>
            </a:r>
            <a:r>
              <a:rPr lang="en-US" altLang="zh-CN" sz="2800" dirty="0" smtClean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年以上，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截止日期为</a:t>
            </a:r>
            <a:r>
              <a:rPr lang="en-US" altLang="zh-CN" sz="2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2015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31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540402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11560" y="242088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352BFF"/>
              </a:buClr>
              <a:buFont typeface="Wingdings" pitchFamily="2" charset="2"/>
              <a:buChar char="n"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以上各类成果，凡涉及各级政府资助完成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的项目，</a:t>
            </a:r>
            <a:r>
              <a:rPr lang="zh-CN" altLang="en-US" sz="2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必须提交计划下达部门同意结题、验收的证明。</a:t>
            </a:r>
            <a:endParaRPr lang="en-US" altLang="zh-CN" sz="2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258700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9064" y="207175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属于本</a:t>
            </a:r>
            <a:r>
              <a:rPr lang="zh-CN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奖励范围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的成果；</a:t>
            </a:r>
          </a:p>
          <a:p>
            <a:pPr marL="342900" indent="-342900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</a:t>
            </a:r>
            <a:r>
              <a:rPr lang="zh-CN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过国家级、省（部）级和厅局（地市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级奖励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的成果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marL="342900" indent="-342900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</a:t>
            </a:r>
            <a:r>
              <a:rPr lang="zh-CN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同级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其他部门</a:t>
            </a:r>
            <a:r>
              <a:rPr lang="zh-CN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奖励的成果；</a:t>
            </a:r>
          </a:p>
          <a:p>
            <a:pPr marL="342900" indent="-342900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成果出版、发表后在学术界引起</a:t>
            </a:r>
            <a:r>
              <a:rPr lang="zh-CN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重大争议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marL="342900" indent="-342900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知识产权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、主要完成单位和主要完成人排序</a:t>
            </a:r>
            <a:r>
              <a:rPr lang="zh-CN" altLang="zh-CN" sz="20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有争议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，或未经合作单位同意推荐的成果；</a:t>
            </a:r>
          </a:p>
          <a:p>
            <a:pPr marL="342900" indent="-342900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获得政府各级各类计划项目支持，但计划项目</a:t>
            </a:r>
            <a:r>
              <a:rPr lang="zh-CN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未完成结题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的；</a:t>
            </a:r>
          </a:p>
          <a:p>
            <a:pPr marL="342900" indent="-342900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涉及</a:t>
            </a:r>
            <a:r>
              <a:rPr lang="zh-CN" altLang="zh-CN" sz="2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国家秘密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的成果。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412776"/>
            <a:ext cx="3877985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下列情况不得推荐本奖励：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042553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/>
          <p:cNvSpPr txBox="1">
            <a:spLocks noChangeArrowheads="1"/>
          </p:cNvSpPr>
          <p:nvPr/>
        </p:nvSpPr>
        <p:spPr bwMode="auto">
          <a:xfrm>
            <a:off x="1115616" y="2780928"/>
            <a:ext cx="69847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推荐、评审工作流程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919031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4725</TotalTime>
  <Words>2392</Words>
  <Application>Microsoft Office PowerPoint</Application>
  <PresentationFormat>全屏显示(4:3)</PresentationFormat>
  <Paragraphs>308</Paragraphs>
  <Slides>45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6" baseType="lpstr">
      <vt:lpstr>黑体</vt:lpstr>
      <vt:lpstr>华文琥珀</vt:lpstr>
      <vt:lpstr>楷体_GB2312</vt:lpstr>
      <vt:lpstr>宋体</vt:lpstr>
      <vt:lpstr>微软雅黑</vt:lpstr>
      <vt:lpstr>Arial</vt:lpstr>
      <vt:lpstr>Calibri</vt:lpstr>
      <vt:lpstr>Garamond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caoxaioyi</dc:creator>
  <cp:lastModifiedBy>NTKO</cp:lastModifiedBy>
  <cp:revision>810</cp:revision>
  <dcterms:created xsi:type="dcterms:W3CDTF">2013-04-09T13:50:10Z</dcterms:created>
  <dcterms:modified xsi:type="dcterms:W3CDTF">2016-11-22T03:28:18Z</dcterms:modified>
</cp:coreProperties>
</file>